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6"/>
  </p:handoutMasterIdLst>
  <p:sldIdLst>
    <p:sldId id="2310" r:id="rId3"/>
    <p:sldId id="2376" r:id="rId5"/>
    <p:sldId id="2377" r:id="rId6"/>
    <p:sldId id="2378" r:id="rId7"/>
    <p:sldId id="2379" r:id="rId8"/>
    <p:sldId id="2380" r:id="rId9"/>
    <p:sldId id="2381" r:id="rId10"/>
    <p:sldId id="2382" r:id="rId11"/>
    <p:sldId id="2312" r:id="rId12"/>
    <p:sldId id="2313" r:id="rId13"/>
    <p:sldId id="2314" r:id="rId14"/>
    <p:sldId id="2160" r:id="rId15"/>
    <p:sldId id="2161" r:id="rId16"/>
    <p:sldId id="2178" r:id="rId17"/>
    <p:sldId id="2179" r:id="rId18"/>
    <p:sldId id="2166" r:id="rId19"/>
    <p:sldId id="2167" r:id="rId20"/>
    <p:sldId id="2169" r:id="rId21"/>
    <p:sldId id="2256" r:id="rId22"/>
    <p:sldId id="2170" r:id="rId23"/>
    <p:sldId id="2171" r:id="rId24"/>
    <p:sldId id="2172" r:id="rId25"/>
    <p:sldId id="2162" r:id="rId26"/>
    <p:sldId id="2173" r:id="rId27"/>
    <p:sldId id="2174" r:id="rId28"/>
    <p:sldId id="2182" r:id="rId29"/>
    <p:sldId id="2175" r:id="rId30"/>
    <p:sldId id="2176" r:id="rId31"/>
    <p:sldId id="2180" r:id="rId32"/>
    <p:sldId id="2181" r:id="rId33"/>
    <p:sldId id="2183" r:id="rId34"/>
    <p:sldId id="2184" r:id="rId35"/>
    <p:sldId id="2185" r:id="rId36"/>
    <p:sldId id="2186" r:id="rId37"/>
    <p:sldId id="2187" r:id="rId38"/>
    <p:sldId id="2188" r:id="rId39"/>
    <p:sldId id="2189" r:id="rId40"/>
    <p:sldId id="2190" r:id="rId41"/>
    <p:sldId id="2257" r:id="rId42"/>
    <p:sldId id="2193" r:id="rId43"/>
    <p:sldId id="2194" r:id="rId44"/>
    <p:sldId id="2195" r:id="rId45"/>
    <p:sldId id="2196" r:id="rId46"/>
    <p:sldId id="2197" r:id="rId47"/>
    <p:sldId id="2198" r:id="rId48"/>
    <p:sldId id="2199" r:id="rId49"/>
    <p:sldId id="2200" r:id="rId50"/>
    <p:sldId id="2201" r:id="rId51"/>
    <p:sldId id="2202" r:id="rId52"/>
    <p:sldId id="2203" r:id="rId53"/>
    <p:sldId id="2204" r:id="rId54"/>
    <p:sldId id="2206" r:id="rId55"/>
    <p:sldId id="2205" r:id="rId56"/>
    <p:sldId id="2207" r:id="rId57"/>
    <p:sldId id="2208" r:id="rId58"/>
    <p:sldId id="2209" r:id="rId59"/>
    <p:sldId id="2210" r:id="rId60"/>
    <p:sldId id="2211" r:id="rId61"/>
    <p:sldId id="2212" r:id="rId62"/>
    <p:sldId id="2213" r:id="rId63"/>
    <p:sldId id="2214" r:id="rId64"/>
    <p:sldId id="2215" r:id="rId65"/>
    <p:sldId id="2216" r:id="rId66"/>
    <p:sldId id="2217" r:id="rId67"/>
    <p:sldId id="2218" r:id="rId68"/>
    <p:sldId id="2219" r:id="rId69"/>
    <p:sldId id="2220" r:id="rId70"/>
    <p:sldId id="2221" r:id="rId71"/>
    <p:sldId id="2222" r:id="rId72"/>
    <p:sldId id="2223" r:id="rId73"/>
    <p:sldId id="2224" r:id="rId74"/>
    <p:sldId id="2225" r:id="rId75"/>
  </p:sldIdLst>
  <p:sldSz cx="12192000" cy="6858000"/>
  <p:notesSz cx="6858000" cy="9144000"/>
  <p:custDataLst>
    <p:tags r:id="rId8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sh"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62AC"/>
    <a:srgbClr val="54C3F4"/>
    <a:srgbClr val="FFFFFF"/>
    <a:srgbClr val="984378"/>
    <a:srgbClr val="22304B"/>
    <a:srgbClr val="C77FAC"/>
    <a:srgbClr val="ED6C00"/>
    <a:srgbClr val="E2287E"/>
    <a:srgbClr val="2CA738"/>
    <a:srgbClr val="5A28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75392" autoAdjust="0"/>
  </p:normalViewPr>
  <p:slideViewPr>
    <p:cSldViewPr snapToGrid="0">
      <p:cViewPr varScale="1">
        <p:scale>
          <a:sx n="97" d="100"/>
          <a:sy n="97" d="100"/>
        </p:scale>
        <p:origin x="48" y="174"/>
      </p:cViewPr>
      <p:guideLst/>
    </p:cSldViewPr>
  </p:slideViewPr>
  <p:outlineViewPr>
    <p:cViewPr>
      <p:scale>
        <a:sx n="33" d="100"/>
        <a:sy n="33" d="100"/>
      </p:scale>
      <p:origin x="0" y="-11914"/>
    </p:cViewPr>
  </p:outlin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1" Type="http://schemas.openxmlformats.org/officeDocument/2006/relationships/tags" Target="tags/tag87.xml"/><Relationship Id="rId80" Type="http://schemas.openxmlformats.org/officeDocument/2006/relationships/commentAuthors" Target="commentAuthors.xml"/><Relationship Id="rId8" Type="http://schemas.openxmlformats.org/officeDocument/2006/relationships/slide" Target="slides/slide5.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handoutMaster" Target="handoutMasters/handoutMaster1.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EE64E-9A2D-4D02-BD46-DFCFC74B5EE4}"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3604F-F5C7-412C-AE28-FF961BD94C8A}"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100" b="0" i="0" cap="none" spc="0" dirty="0">
              <a:ln w="0"/>
              <a:effectLst>
                <a:outerShdw blurRad="38100" dist="19050" dir="2700000" algn="tl" rotWithShape="0">
                  <a:schemeClr val="dk1">
                    <a:alpha val="40000"/>
                  </a:schemeClr>
                </a:outerShdw>
              </a:effectLst>
            </a:endParaRPr>
          </a:p>
        </p:txBody>
      </p:sp>
      <p:sp>
        <p:nvSpPr>
          <p:cNvPr id="4" name="灯片编号占位符 3"/>
          <p:cNvSpPr>
            <a:spLocks noGrp="1"/>
          </p:cNvSpPr>
          <p:nvPr>
            <p:ph type="sldNum" sz="quarter" idx="10"/>
          </p:nvPr>
        </p:nvSpPr>
        <p:spPr/>
        <p:txBody>
          <a:bodyPr/>
          <a:lstStyle/>
          <a:p>
            <a:fld id="{8ED3604F-F5C7-412C-AE28-FF961BD94C8A}"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 algorithm for calculating minimax decisions. It returns the action corresponding to the best possible move, that is, the move that leads to the outcome with the best utility, under the assumption that the opponent plays to minimize utility. The functions go through the whole game tree, all the way to the leaves, to determine the backed-up value of a state. </a:t>
            </a:r>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1852551"/>
          </a:xfrm>
          <a:solidFill>
            <a:srgbClr val="0062AC"/>
          </a:solidFill>
        </p:spPr>
        <p:txBody>
          <a:bodyPr anchor="ctr"/>
          <a:lstStyle>
            <a:lvl1pPr algn="ctr">
              <a:defRPr sz="6000">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4447" y="1"/>
            <a:ext cx="11797552" cy="669129"/>
          </a:xfrm>
          <a:noFill/>
        </p:spPr>
        <p:txBody>
          <a:bodyPr>
            <a:noAutofit/>
          </a:bodyPr>
          <a:lstStyle>
            <a:lvl1pPr>
              <a:defRPr sz="4000" b="1" baseline="0">
                <a:solidFill>
                  <a:schemeClr val="tx1"/>
                </a:solidFill>
                <a:latin typeface="Calibri" panose="020F0502020204030204" pitchFamily="34" charset="0"/>
                <a:ea typeface="黑体" panose="02010609060101010101" pitchFamily="49" charset="-122"/>
              </a:defRPr>
            </a:lvl1pPr>
          </a:lstStyle>
          <a:p>
            <a:r>
              <a:rPr lang="en-US" dirty="0"/>
              <a:t>Click to edit Master title style</a:t>
            </a:r>
            <a:endParaRPr lang="en-US" dirty="0"/>
          </a:p>
        </p:txBody>
      </p:sp>
      <p:sp>
        <p:nvSpPr>
          <p:cNvPr id="3" name="Content Placeholder 2"/>
          <p:cNvSpPr>
            <a:spLocks noGrp="1"/>
          </p:cNvSpPr>
          <p:nvPr>
            <p:ph idx="1"/>
          </p:nvPr>
        </p:nvSpPr>
        <p:spPr>
          <a:xfrm>
            <a:off x="394447" y="789709"/>
            <a:ext cx="11355295" cy="5905661"/>
          </a:xfrm>
        </p:spPr>
        <p:txBody>
          <a:bodyPr/>
          <a:lstStyle>
            <a:lvl1pPr>
              <a:lnSpc>
                <a:spcPct val="120000"/>
              </a:lnSpc>
              <a:defRPr sz="3200" b="1" i="0" baseline="0">
                <a:ea typeface="黑体" panose="02010609060101010101" pitchFamily="49" charset="-122"/>
              </a:defRPr>
            </a:lvl1pPr>
            <a:lvl2pPr>
              <a:lnSpc>
                <a:spcPct val="120000"/>
              </a:lnSpc>
              <a:defRPr sz="3000" b="0" i="0" baseline="0">
                <a:ea typeface="华文楷体" panose="02010600040101010101" pitchFamily="2" charset="-122"/>
              </a:defRPr>
            </a:lvl2pPr>
            <a:lvl3pPr>
              <a:lnSpc>
                <a:spcPct val="120000"/>
              </a:lnSpc>
              <a:defRPr sz="2800" b="0" i="0" baseline="0">
                <a:ea typeface="华文新魏" panose="02010800040101010101" pitchFamily="2" charset="-122"/>
              </a:defRPr>
            </a:lvl3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Line 1"/>
          <p:cNvSpPr>
            <a:spLocks noChangeShapeType="1"/>
          </p:cNvSpPr>
          <p:nvPr userDrawn="1"/>
        </p:nvSpPr>
        <p:spPr bwMode="auto">
          <a:xfrm>
            <a:off x="0" y="669131"/>
            <a:ext cx="12192000" cy="0"/>
          </a:xfrm>
          <a:prstGeom prst="line">
            <a:avLst/>
          </a:prstGeom>
          <a:noFill/>
          <a:ln w="25400">
            <a:solidFill>
              <a:srgbClr val="0062AC"/>
            </a:solidFill>
            <a:miter lim="800000"/>
          </a:ln>
          <a:effectLst/>
        </p:spPr>
        <p:txBody>
          <a:bodyPr/>
          <a:lstStyle/>
          <a:p>
            <a:pPr>
              <a:buFont typeface="Times New Roman" panose="02020603050405020304" pitchFamily="16" charset="0"/>
              <a:buNone/>
              <a:defRPr/>
            </a:pPr>
            <a:endParaRPr lang="en-GB">
              <a:latin typeface="Arial" panose="020B0604020202020204" pitchFamily="34" charset="0"/>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788160" y="4767263"/>
            <a:ext cx="5852160" cy="273844"/>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8615680" y="4767263"/>
            <a:ext cx="8778240" cy="273844"/>
          </a:xfrm>
        </p:spPr>
        <p:txBody>
          <a:bodyPr/>
          <a:lstStyle/>
          <a:p>
            <a:endParaRPr lang="zh-CN" altLang="en-US"/>
          </a:p>
        </p:txBody>
      </p:sp>
      <p:sp>
        <p:nvSpPr>
          <p:cNvPr id="4" name="灯片编号占位符 3"/>
          <p:cNvSpPr>
            <a:spLocks noGrp="1"/>
          </p:cNvSpPr>
          <p:nvPr>
            <p:ph type="sldNum" sz="quarter" idx="12"/>
          </p:nvPr>
        </p:nvSpPr>
        <p:spPr>
          <a:xfrm>
            <a:off x="18369280" y="4767263"/>
            <a:ext cx="5852160" cy="273844"/>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11293947" y="6580997"/>
            <a:ext cx="898052" cy="306705"/>
          </a:xfrm>
          <a:prstGeom prst="rect">
            <a:avLst/>
          </a:prstGeom>
          <a:solidFill>
            <a:srgbClr val="ED6C00"/>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sz="1400" dirty="0">
              <a:ln>
                <a:noFill/>
              </a:ln>
              <a:solidFill>
                <a:schemeClr val="bg1"/>
              </a:solidFill>
            </a:endParaRPr>
          </a:p>
        </p:txBody>
      </p:sp>
      <p:sp>
        <p:nvSpPr>
          <p:cNvPr id="2" name="Title Placeholder 1"/>
          <p:cNvSpPr>
            <a:spLocks noGrp="1"/>
          </p:cNvSpPr>
          <p:nvPr>
            <p:ph type="title"/>
          </p:nvPr>
        </p:nvSpPr>
        <p:spPr>
          <a:xfrm>
            <a:off x="0" y="1"/>
            <a:ext cx="11178636" cy="890648"/>
          </a:xfrm>
          <a:prstGeom prst="rect">
            <a:avLst/>
          </a:prstGeom>
          <a:solidFill>
            <a:srgbClr val="0062AC"/>
          </a:solidFill>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394447" y="991590"/>
            <a:ext cx="11355295" cy="5185373"/>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TextBox 12"/>
          <p:cNvSpPr txBox="1"/>
          <p:nvPr userDrawn="1"/>
        </p:nvSpPr>
        <p:spPr>
          <a:xfrm>
            <a:off x="3528060" y="6581140"/>
            <a:ext cx="7370233" cy="306705"/>
          </a:xfrm>
          <a:prstGeom prst="rect">
            <a:avLst/>
          </a:prstGeom>
          <a:solidFill>
            <a:schemeClr val="accent5">
              <a:lumMod val="75000"/>
            </a:schemeClr>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0" dirty="0">
                <a:solidFill>
                  <a:schemeClr val="bg1"/>
                </a:solidFill>
              </a:rPr>
              <a:t>《</a:t>
            </a:r>
            <a:r>
              <a:rPr lang="zh-CN" altLang="en-US" sz="1400" b="0" dirty="0">
                <a:solidFill>
                  <a:schemeClr val="bg1"/>
                </a:solidFill>
              </a:rPr>
              <a:t>人工智能导论</a:t>
            </a:r>
            <a:r>
              <a:rPr lang="en-US" altLang="zh-CN" sz="1400" b="0" dirty="0">
                <a:solidFill>
                  <a:schemeClr val="bg1"/>
                </a:solidFill>
              </a:rPr>
              <a:t>》</a:t>
            </a:r>
            <a:r>
              <a:rPr lang="zh-CN" altLang="en-US" sz="1400" b="0" dirty="0">
                <a:solidFill>
                  <a:schemeClr val="bg1"/>
                </a:solidFill>
              </a:rPr>
              <a:t>本科生课程，教材</a:t>
            </a:r>
            <a:r>
              <a:rPr lang="en-US" altLang="zh-CN" sz="1400" b="0" dirty="0">
                <a:solidFill>
                  <a:schemeClr val="bg1"/>
                </a:solidFill>
              </a:rPr>
              <a:t>《</a:t>
            </a:r>
            <a:r>
              <a:rPr lang="zh-CN" altLang="en-US" sz="1400" b="0" dirty="0">
                <a:solidFill>
                  <a:schemeClr val="bg1"/>
                </a:solidFill>
              </a:rPr>
              <a:t>人工智能导论：模型与算法</a:t>
            </a:r>
            <a:r>
              <a:rPr lang="en-US" altLang="zh-CN" sz="1400" b="0" dirty="0">
                <a:solidFill>
                  <a:schemeClr val="bg1"/>
                </a:solidFill>
              </a:rPr>
              <a:t>》</a:t>
            </a:r>
            <a:endParaRPr lang="zh-CN" altLang="en-US" sz="1400" b="0" dirty="0">
              <a:solidFill>
                <a:schemeClr val="bg1"/>
              </a:solidFill>
            </a:endParaRPr>
          </a:p>
        </p:txBody>
      </p:sp>
      <p:sp>
        <p:nvSpPr>
          <p:cNvPr id="14" name="TextBox 13"/>
          <p:cNvSpPr txBox="1"/>
          <p:nvPr userDrawn="1"/>
        </p:nvSpPr>
        <p:spPr>
          <a:xfrm>
            <a:off x="0" y="6581140"/>
            <a:ext cx="3528060" cy="306705"/>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mn-lt"/>
                <a:ea typeface="+mn-ea"/>
                <a:cs typeface="+mn-cs"/>
              </a:rPr>
              <a:t>程明明</a:t>
            </a:r>
            <a:r>
              <a:rPr kumimoji="0" lang="en-US" altLang="zh-CN" sz="1400" b="0" i="0" u="none" strike="noStrike" kern="1200" cap="none" spc="0" normalizeH="0" baseline="0" noProof="0" dirty="0">
                <a:ln>
                  <a:noFill/>
                </a:ln>
                <a:solidFill>
                  <a:schemeClr val="bg1"/>
                </a:solidFill>
                <a:effectLst/>
                <a:uLnTx/>
                <a:uFillTx/>
                <a:latin typeface="+mn-lt"/>
                <a:ea typeface="+mn-ea"/>
                <a:cs typeface="+mn-cs"/>
              </a:rPr>
              <a:t>, http://mmcheng.net</a:t>
            </a:r>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12" name="TextBox 11"/>
          <p:cNvSpPr txBox="1"/>
          <p:nvPr userDrawn="1"/>
        </p:nvSpPr>
        <p:spPr>
          <a:xfrm>
            <a:off x="10898293" y="6581140"/>
            <a:ext cx="1292860" cy="306705"/>
          </a:xfrm>
          <a:prstGeom prst="rect">
            <a:avLst/>
          </a:prstGeom>
          <a:solidFill>
            <a:schemeClr val="accent5">
              <a:lumMod val="50000"/>
            </a:schemeClr>
          </a:solidFill>
        </p:spPr>
        <p:txBody>
          <a:bodyPr wrap="square" rtlCol="0">
            <a:spAutoFit/>
          </a:bodyPr>
          <a:lstStyle/>
          <a:p>
            <a:pPr algn="ctr"/>
            <a:fld id="{C603BFBC-EF15-48A5-8249-0FEAC4BE5DBB}" type="slidenum">
              <a:rPr lang="en-US" sz="1400" smtClean="0">
                <a:solidFill>
                  <a:schemeClr val="bg1"/>
                </a:solidFill>
              </a:rPr>
            </a:fld>
            <a:endParaRPr lang="en-US" sz="14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8" Type="http://schemas.openxmlformats.org/officeDocument/2006/relationships/slideLayout" Target="../slideLayouts/slideLayout3.xml"/><Relationship Id="rId17" Type="http://schemas.openxmlformats.org/officeDocument/2006/relationships/tags" Target="../tags/tag17.xml"/><Relationship Id="rId16" Type="http://schemas.openxmlformats.org/officeDocument/2006/relationships/image" Target="../media/image1.png"/><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9" Type="http://schemas.openxmlformats.org/officeDocument/2006/relationships/slideLayout" Target="../slideLayouts/slideLayout3.xml"/><Relationship Id="rId18" Type="http://schemas.openxmlformats.org/officeDocument/2006/relationships/tags" Target="../tags/tag34.xml"/><Relationship Id="rId17" Type="http://schemas.openxmlformats.org/officeDocument/2006/relationships/image" Target="../media/image1.png"/><Relationship Id="rId16" Type="http://schemas.openxmlformats.org/officeDocument/2006/relationships/tags" Target="../tags/tag33.xml"/><Relationship Id="rId15" Type="http://schemas.openxmlformats.org/officeDocument/2006/relationships/tags" Target="../tags/tag32.xml"/><Relationship Id="rId14" Type="http://schemas.openxmlformats.org/officeDocument/2006/relationships/tags" Target="../tags/tag31.xml"/><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tags" Target="../tags/tag18.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2" Type="http://schemas.openxmlformats.org/officeDocument/2006/relationships/slideLayout" Target="../slideLayouts/slideLayout3.xml"/><Relationship Id="rId11" Type="http://schemas.openxmlformats.org/officeDocument/2006/relationships/tags" Target="../tags/tag44.xml"/><Relationship Id="rId10" Type="http://schemas.openxmlformats.org/officeDocument/2006/relationships/image" Target="../media/image1.png"/><Relationship Id="rId1" Type="http://schemas.openxmlformats.org/officeDocument/2006/relationships/tags" Target="../tags/tag35.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5.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2" Type="http://schemas.openxmlformats.org/officeDocument/2006/relationships/slideLayout" Target="../slideLayouts/slideLayout3.xml"/><Relationship Id="rId11" Type="http://schemas.openxmlformats.org/officeDocument/2006/relationships/tags" Target="../tags/tag54.xml"/><Relationship Id="rId10" Type="http://schemas.openxmlformats.org/officeDocument/2006/relationships/image" Target="../media/image1.png"/><Relationship Id="rId1" Type="http://schemas.openxmlformats.org/officeDocument/2006/relationships/tags" Target="../tags/tag4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image" Target="../media/image51.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6.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2" Type="http://schemas.openxmlformats.org/officeDocument/2006/relationships/slideLayout" Target="../slideLayouts/slideLayout3.xml"/><Relationship Id="rId11" Type="http://schemas.openxmlformats.org/officeDocument/2006/relationships/tags" Target="../tags/tag64.xml"/><Relationship Id="rId10" Type="http://schemas.openxmlformats.org/officeDocument/2006/relationships/image" Target="../media/image1.png"/><Relationship Id="rId1" Type="http://schemas.openxmlformats.org/officeDocument/2006/relationships/tags" Target="../tags/tag55.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4.GIF"/><Relationship Id="rId3" Type="http://schemas.openxmlformats.org/officeDocument/2006/relationships/image" Target="../media/image63.GIF"/><Relationship Id="rId2" Type="http://schemas.openxmlformats.org/officeDocument/2006/relationships/image" Target="../media/image62.GIF"/><Relationship Id="rId1" Type="http://schemas.openxmlformats.org/officeDocument/2006/relationships/image" Target="../media/image61.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8.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7.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2" Type="http://schemas.openxmlformats.org/officeDocument/2006/relationships/slideLayout" Target="../slideLayouts/slideLayout3.xml"/><Relationship Id="rId11" Type="http://schemas.openxmlformats.org/officeDocument/2006/relationships/tags" Target="../tags/tag74.xml"/><Relationship Id="rId10" Type="http://schemas.openxmlformats.org/officeDocument/2006/relationships/image" Target="../media/image1.png"/><Relationship Id="rId1" Type="http://schemas.openxmlformats.org/officeDocument/2006/relationships/tags" Target="../tags/tag65.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1.png"/></Relationships>
</file>

<file path=ppt/slides/_rels/slide8.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image" Target="../media/image2.png"/><Relationship Id="rId2" Type="http://schemas.openxmlformats.org/officeDocument/2006/relationships/tags" Target="../tags/tag76.xml"/><Relationship Id="rId14" Type="http://schemas.openxmlformats.org/officeDocument/2006/relationships/slideLayout" Target="../slideLayouts/slideLayout3.xml"/><Relationship Id="rId13" Type="http://schemas.openxmlformats.org/officeDocument/2006/relationships/tags" Target="../tags/tag84.xml"/><Relationship Id="rId12" Type="http://schemas.openxmlformats.org/officeDocument/2006/relationships/image" Target="../media/image3.png"/><Relationship Id="rId11" Type="http://schemas.openxmlformats.org/officeDocument/2006/relationships/image" Target="../media/image1.png"/><Relationship Id="rId10" Type="http://schemas.openxmlformats.org/officeDocument/2006/relationships/tags" Target="../tags/tag83.xml"/><Relationship Id="rId1" Type="http://schemas.openxmlformats.org/officeDocument/2006/relationships/tags" Target="../tags/tag75.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810" y="2"/>
            <a:ext cx="12200255" cy="1909010"/>
          </a:xfrm>
        </p:spPr>
        <p:txBody>
          <a:bodyPr>
            <a:normAutofit/>
          </a:bodyPr>
          <a:lstStyle/>
          <a:p>
            <a:pPr>
              <a:spcAft>
                <a:spcPts val="0"/>
              </a:spcAft>
            </a:pPr>
            <a:r>
              <a:rPr lang="zh-CN" altLang="en-US" sz="8000" b="1"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搜索求解</a:t>
            </a:r>
            <a:endParaRPr lang="zh-CN" altLang="en-US" sz="8000" b="1" u="heavy"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endParaRPr>
          </a:p>
        </p:txBody>
      </p:sp>
      <p:sp>
        <p:nvSpPr>
          <p:cNvPr id="5" name="Subtitle 2"/>
          <p:cNvSpPr txBox="1"/>
          <p:nvPr/>
        </p:nvSpPr>
        <p:spPr>
          <a:xfrm>
            <a:off x="1794510" y="2217442"/>
            <a:ext cx="8602980" cy="24231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主讲：郭春乐、刘夏雷</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南开大学计算机学院</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en-US" altLang="zh-CN" sz="4800" dirty="0">
                <a:ln w="0"/>
                <a:effectLst>
                  <a:outerShdw blurRad="38100" dist="19050" dir="2700000" algn="tl" rotWithShape="0">
                    <a:schemeClr val="dk1">
                      <a:alpha val="40000"/>
                    </a:schemeClr>
                  </a:outerShdw>
                </a:effectLst>
                <a:ea typeface="华文楷体" panose="02010600040101010101" pitchFamily="2" charset="-122"/>
              </a:rPr>
              <a:t> </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
        <p:nvSpPr>
          <p:cNvPr id="4" name="Subtitle 2"/>
          <p:cNvSpPr txBox="1"/>
          <p:nvPr/>
        </p:nvSpPr>
        <p:spPr>
          <a:xfrm>
            <a:off x="632258" y="5163519"/>
            <a:ext cx="11036969" cy="6420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致谢：本课件主要内容来自浙江大学吴飞教授、</a:t>
            </a:r>
            <a:endParaRPr lang="zh-CN" altLang="en-US"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南开大学程明明教授</a:t>
            </a:r>
            <a:endParaRPr lang="en-US" altLang="zh-CN"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勘误</a:t>
            </a:r>
            <a:endParaRPr lang="zh-CN" altLang="en-US" dirty="0"/>
          </a:p>
        </p:txBody>
      </p:sp>
      <p:pic>
        <p:nvPicPr>
          <p:cNvPr id="3" name="图片 2" descr="C:\Users\lenovo\AppData\Local\Temp\WeChat Files\7d7bc87a952d34a8aba7b38dfbfa22f.png"/>
          <p:cNvPicPr/>
          <p:nvPr/>
        </p:nvPicPr>
        <p:blipFill>
          <a:blip r:embed="rId1">
            <a:extLst>
              <a:ext uri="{28A0092B-C50C-407E-A947-70E740481C1C}">
                <a14:useLocalDpi xmlns:a14="http://schemas.microsoft.com/office/drawing/2010/main" val="0"/>
              </a:ext>
            </a:extLst>
          </a:blip>
          <a:srcRect/>
          <a:stretch>
            <a:fillRect/>
          </a:stretch>
        </p:blipFill>
        <p:spPr bwMode="auto">
          <a:xfrm>
            <a:off x="659363" y="2491550"/>
            <a:ext cx="3790223" cy="2752254"/>
          </a:xfrm>
          <a:prstGeom prst="rect">
            <a:avLst/>
          </a:prstGeom>
          <a:noFill/>
          <a:ln>
            <a:noFill/>
          </a:ln>
        </p:spPr>
      </p:pic>
      <mc:AlternateContent xmlns:mc="http://schemas.openxmlformats.org/markup-compatibility/2006">
        <mc:Choice xmlns:a14="http://schemas.microsoft.com/office/drawing/2010/main" Requires="a14">
          <p:sp>
            <p:nvSpPr>
              <p:cNvPr id="4" name="矩形 3"/>
              <p:cNvSpPr/>
              <p:nvPr/>
            </p:nvSpPr>
            <p:spPr>
              <a:xfrm>
                <a:off x="659363" y="1724033"/>
                <a:ext cx="4016292" cy="587148"/>
              </a:xfrm>
              <a:prstGeom prst="rect">
                <a:avLst/>
              </a:prstGeom>
            </p:spPr>
            <p:txBody>
              <a:bodyPr wrap="none">
                <a:spAutoFit/>
              </a:bodyPr>
              <a:lstStyle/>
              <a:p>
                <a:pPr>
                  <a:lnSpc>
                    <a:spcPct val="150000"/>
                  </a:lnSpc>
                </a:pPr>
                <a:r>
                  <a:rPr lang="en-US" altLang="zh-CN" sz="2400" b="1" dirty="0">
                    <a:solidFill>
                      <a:srgbClr val="C00000"/>
                    </a:solidFill>
                  </a:rPr>
                  <a:t>Score(</a:t>
                </a:r>
                <a14:m>
                  <m:oMath xmlns:m="http://schemas.openxmlformats.org/officeDocument/2006/math">
                    <m:r>
                      <a:rPr lang="en-US" altLang="zh-CN" sz="2400" b="1" i="1">
                        <a:solidFill>
                          <a:srgbClr val="C00000"/>
                        </a:solidFill>
                        <a:latin typeface="Cambria Math" panose="02040503050406030204"/>
                      </a:rPr>
                      <m:t>𝑭𝒂𝒕𝒉𝒆𝒓</m:t>
                    </m:r>
                    <m:d>
                      <m:dPr>
                        <m:ctrlPr>
                          <a:rPr lang="zh-CN"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a:rPr>
                          <m:t>𝑫𝒂𝒗𝒊𝒅</m:t>
                        </m:r>
                        <m:r>
                          <a:rPr lang="en-US" altLang="zh-CN" sz="2400" b="1" i="1">
                            <a:solidFill>
                              <a:srgbClr val="C00000"/>
                            </a:solidFill>
                            <a:latin typeface="Cambria Math" panose="02040503050406030204"/>
                          </a:rPr>
                          <m:t>, </m:t>
                        </m:r>
                        <m:r>
                          <a:rPr lang="en-US" altLang="zh-CN" sz="2400" b="1" i="1">
                            <a:solidFill>
                              <a:srgbClr val="C00000"/>
                            </a:solidFill>
                            <a:latin typeface="Cambria Math" panose="02040503050406030204"/>
                          </a:rPr>
                          <m:t>𝑨𝒏𝒏</m:t>
                        </m:r>
                      </m:e>
                    </m:d>
                  </m:oMath>
                </a14:m>
                <a:r>
                  <a:rPr lang="en-US" altLang="zh-CN" sz="2400" b="1" dirty="0">
                    <a:solidFill>
                      <a:srgbClr val="C00000"/>
                    </a:solidFill>
                    <a:latin typeface="Times New Roman" panose="02020603050405020304" pitchFamily="16" charset="0"/>
                    <a:cs typeface="Times New Roman" panose="02020603050405020304" pitchFamily="16" charset="0"/>
                  </a:rPr>
                  <a:t>)</a:t>
                </a:r>
                <a:endParaRPr lang="zh-CN" altLang="en-US" sz="2400" b="1" dirty="0">
                  <a:solidFill>
                    <a:srgbClr val="C00000"/>
                  </a:solidFill>
                  <a:latin typeface="Times New Roman" panose="02020603050405020304" pitchFamily="16" charset="0"/>
                  <a:cs typeface="Times New Roman" panose="02020603050405020304" pitchFamily="16" charset="0"/>
                </a:endParaRPr>
              </a:p>
            </p:txBody>
          </p:sp>
        </mc:Choice>
        <mc:Fallback>
          <p:sp>
            <p:nvSpPr>
              <p:cNvPr id="4" name="矩形 3"/>
              <p:cNvSpPr>
                <a:spLocks noRot="1" noChangeAspect="1" noMove="1" noResize="1" noEditPoints="1" noAdjustHandles="1" noChangeArrowheads="1" noChangeShapeType="1" noTextEdit="1"/>
              </p:cNvSpPr>
              <p:nvPr/>
            </p:nvSpPr>
            <p:spPr>
              <a:xfrm>
                <a:off x="659363" y="1724033"/>
                <a:ext cx="4016292" cy="587148"/>
              </a:xfrm>
              <a:prstGeom prst="rect">
                <a:avLst/>
              </a:prstGeom>
              <a:blipFill rotWithShape="1">
                <a:blip r:embed="rId2"/>
                <a:stretch>
                  <a:fillRect l="-6" t="-1" r="-629" b="-12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4981336" y="1010292"/>
                <a:ext cx="6025907" cy="533736"/>
              </a:xfrm>
              <a:prstGeom prst="rect">
                <a:avLst/>
              </a:prstGeom>
            </p:spPr>
            <p:txBody>
              <a:bodyPr wrap="square">
                <a:spAutoFit/>
              </a:bodyPr>
              <a:lstStyle/>
              <a:p>
                <a14:m>
                  <m:oMath xmlns:m="http://schemas.openxmlformats.org/officeDocument/2006/math">
                    <m:r>
                      <a:rPr lang="en-US" altLang="zh-CN" sz="2400" b="1" i="1" smtClean="0">
                        <a:solidFill>
                          <a:srgbClr val="C00000"/>
                        </a:solidFill>
                        <a:latin typeface="Cambria Math" panose="02040503050406030204"/>
                      </a:rPr>
                      <m:t>𝒔𝒄𝒐𝒓𝒆</m:t>
                    </m:r>
                    <m:d>
                      <m:dPr>
                        <m:ctrlPr>
                          <a:rPr lang="en-US" altLang="zh-CN" sz="2400" b="1" i="1" smtClean="0">
                            <a:solidFill>
                              <a:srgbClr val="C00000"/>
                            </a:solidFill>
                            <a:latin typeface="Cambria Math" panose="02040503050406030204" pitchFamily="18" charset="0"/>
                          </a:rPr>
                        </m:ctrlPr>
                      </m:dPr>
                      <m:e>
                        <m:r>
                          <a:rPr lang="en-US" altLang="zh-CN" sz="2400" b="1" i="1" smtClean="0">
                            <a:solidFill>
                              <a:srgbClr val="C00000"/>
                            </a:solidFill>
                            <a:latin typeface="Cambria Math" panose="02040503050406030204"/>
                          </a:rPr>
                          <m:t>𝒔</m:t>
                        </m:r>
                        <m:r>
                          <a:rPr lang="en-US" altLang="zh-CN" sz="2400" b="1" i="1" smtClean="0">
                            <a:solidFill>
                              <a:srgbClr val="C00000"/>
                            </a:solidFill>
                            <a:latin typeface="Cambria Math" panose="02040503050406030204"/>
                          </a:rPr>
                          <m:t>,</m:t>
                        </m:r>
                        <m:r>
                          <a:rPr lang="en-US" altLang="zh-CN" sz="2400" b="1" i="1" smtClean="0">
                            <a:solidFill>
                              <a:srgbClr val="C00000"/>
                            </a:solidFill>
                            <a:latin typeface="Cambria Math" panose="02040503050406030204"/>
                          </a:rPr>
                          <m:t>𝒕</m:t>
                        </m:r>
                      </m:e>
                    </m:d>
                    <m:r>
                      <a:rPr lang="en-US" altLang="zh-CN" sz="2400" b="1" i="1" smtClean="0">
                        <a:solidFill>
                          <a:srgbClr val="C00000"/>
                        </a:solidFill>
                        <a:latin typeface="Cambria Math" panose="02040503050406030204"/>
                      </a:rPr>
                      <m:t>=</m:t>
                    </m:r>
                    <m:nary>
                      <m:naryPr>
                        <m:chr m:val="∑"/>
                        <m:supHide m:val="on"/>
                        <m:ctrlPr>
                          <a:rPr lang="en-US" altLang="zh-CN" sz="2400" b="1" i="1" smtClean="0">
                            <a:solidFill>
                              <a:srgbClr val="C00000"/>
                            </a:solidFill>
                            <a:latin typeface="Cambria Math" panose="02040503050406030204" pitchFamily="18" charset="0"/>
                          </a:rPr>
                        </m:ctrlPr>
                      </m:naryPr>
                      <m:sub>
                        <m:sSub>
                          <m:sSubPr>
                            <m:ctrlPr>
                              <a:rPr lang="en-US" altLang="zh-CN" sz="2400" b="1" i="1" smtClean="0">
                                <a:solidFill>
                                  <a:srgbClr val="C00000"/>
                                </a:solidFill>
                                <a:latin typeface="Cambria Math" panose="02040503050406030204" pitchFamily="18" charset="0"/>
                              </a:rPr>
                            </m:ctrlPr>
                          </m:sSubPr>
                          <m:e>
                            <m:r>
                              <a:rPr lang="zh-CN" altLang="en-US" sz="2400" b="1" i="1" smtClean="0">
                                <a:solidFill>
                                  <a:srgbClr val="C00000"/>
                                </a:solidFill>
                                <a:latin typeface="Cambria Math" panose="02040503050406030204"/>
                              </a:rPr>
                              <m:t>𝝅</m:t>
                            </m:r>
                          </m:e>
                          <m:sub>
                            <m:r>
                              <a:rPr lang="en-US" altLang="zh-CN" sz="2400" b="1" i="1" smtClean="0">
                                <a:solidFill>
                                  <a:srgbClr val="C00000"/>
                                </a:solidFill>
                                <a:latin typeface="Cambria Math" panose="02040503050406030204"/>
                              </a:rPr>
                              <m:t>𝒋</m:t>
                            </m:r>
                          </m:sub>
                        </m:sSub>
                        <m:r>
                          <m:rPr>
                            <m:brk m:alnAt="7"/>
                          </m:rPr>
                          <a:rPr lang="en-US" altLang="zh-CN" sz="2400" b="1" i="1" smtClean="0">
                            <a:solidFill>
                              <a:srgbClr val="C00000"/>
                            </a:solidFill>
                            <a:latin typeface="Cambria Math" panose="02040503050406030204"/>
                            <a:ea typeface="Cambria Math" panose="02040503050406030204"/>
                          </a:rPr>
                          <m:t>∈</m:t>
                        </m:r>
                        <m:sSub>
                          <m:sSubPr>
                            <m:ctrlPr>
                              <a:rPr lang="en-US" altLang="zh-CN" sz="2400" b="1" i="1" smtClean="0">
                                <a:solidFill>
                                  <a:srgbClr val="C00000"/>
                                </a:solidFill>
                                <a:latin typeface="Cambria Math" panose="02040503050406030204" pitchFamily="18" charset="0"/>
                                <a:ea typeface="Cambria Math" panose="02040503050406030204"/>
                              </a:rPr>
                            </m:ctrlPr>
                          </m:sSubPr>
                          <m:e>
                            <m:r>
                              <a:rPr lang="en-US" altLang="zh-CN" sz="2400" b="1" i="1" smtClean="0">
                                <a:solidFill>
                                  <a:srgbClr val="C00000"/>
                                </a:solidFill>
                                <a:latin typeface="Cambria Math" panose="02040503050406030204"/>
                                <a:ea typeface="Cambria Math" panose="02040503050406030204"/>
                              </a:rPr>
                              <m:t>𝒑</m:t>
                            </m:r>
                          </m:e>
                          <m:sub>
                            <m:r>
                              <a:rPr lang="en-US" altLang="zh-CN" sz="2400" b="1" i="1" smtClean="0">
                                <a:solidFill>
                                  <a:srgbClr val="C00000"/>
                                </a:solidFill>
                                <a:latin typeface="Cambria Math" panose="02040503050406030204"/>
                                <a:ea typeface="Cambria Math" panose="02040503050406030204"/>
                              </a:rPr>
                              <m:t>𝒍</m:t>
                            </m:r>
                          </m:sub>
                        </m:sSub>
                      </m:sub>
                      <m:sup/>
                      <m:e>
                        <m:sSub>
                          <m:sSubPr>
                            <m:ctrlPr>
                              <a:rPr lang="en-US" altLang="zh-CN" sz="2400" b="1" i="1" smtClean="0">
                                <a:solidFill>
                                  <a:srgbClr val="C00000"/>
                                </a:solidFill>
                                <a:latin typeface="Cambria Math" panose="02040503050406030204" pitchFamily="18" charset="0"/>
                              </a:rPr>
                            </m:ctrlPr>
                          </m:sSubPr>
                          <m:e>
                            <m:r>
                              <a:rPr lang="en-US" altLang="zh-CN" sz="2400" b="1" i="1" smtClean="0">
                                <a:solidFill>
                                  <a:srgbClr val="C00000"/>
                                </a:solidFill>
                                <a:latin typeface="Cambria Math" panose="02040503050406030204"/>
                              </a:rPr>
                              <m:t>  </m:t>
                            </m:r>
                            <m:r>
                              <a:rPr lang="zh-CN" altLang="en-US" sz="2400" b="1" i="1" smtClean="0">
                                <a:solidFill>
                                  <a:srgbClr val="C00000"/>
                                </a:solidFill>
                                <a:latin typeface="Cambria Math" panose="02040503050406030204"/>
                              </a:rPr>
                              <m:t>𝜽</m:t>
                            </m:r>
                          </m:e>
                          <m:sub>
                            <m:r>
                              <a:rPr lang="en-US" altLang="zh-CN" sz="2400" b="1" i="1" smtClean="0">
                                <a:solidFill>
                                  <a:srgbClr val="C00000"/>
                                </a:solidFill>
                                <a:latin typeface="Cambria Math" panose="02040503050406030204"/>
                              </a:rPr>
                              <m:t>𝒋</m:t>
                            </m:r>
                          </m:sub>
                        </m:sSub>
                        <m:r>
                          <a:rPr lang="en-US" altLang="zh-CN" sz="2400" b="1" i="1" smtClean="0">
                            <a:solidFill>
                              <a:srgbClr val="C00000"/>
                            </a:solidFill>
                            <a:latin typeface="Cambria Math" panose="02040503050406030204"/>
                          </a:rPr>
                          <m:t>  </m:t>
                        </m:r>
                        <m:r>
                          <a:rPr lang="en-US" altLang="zh-CN" sz="2400" b="1" i="1" smtClean="0">
                            <a:solidFill>
                              <a:srgbClr val="C00000"/>
                            </a:solidFill>
                            <a:latin typeface="Cambria Math" panose="02040503050406030204"/>
                          </a:rPr>
                          <m:t>𝒇𝒂𝒕𝒉𝒆𝒓</m:t>
                        </m:r>
                        <m:r>
                          <a:rPr lang="en-US" altLang="zh-CN" sz="2400" b="1" i="1" smtClean="0">
                            <a:solidFill>
                              <a:srgbClr val="C00000"/>
                            </a:solidFill>
                            <a:latin typeface="Cambria Math" panose="02040503050406030204"/>
                          </a:rPr>
                          <m:t>(</m:t>
                        </m:r>
                        <m:r>
                          <a:rPr lang="en-US" altLang="zh-CN" sz="2400" b="1" i="1" smtClean="0">
                            <a:solidFill>
                              <a:srgbClr val="C00000"/>
                            </a:solidFill>
                            <a:latin typeface="Cambria Math" panose="02040503050406030204"/>
                          </a:rPr>
                          <m:t>𝒔</m:t>
                        </m:r>
                        <m:r>
                          <a:rPr lang="en-US" altLang="zh-CN" sz="2400" b="1" i="1">
                            <a:solidFill>
                              <a:srgbClr val="C00000"/>
                            </a:solidFill>
                            <a:latin typeface="Cambria Math" panose="02040503050406030204"/>
                            <a:ea typeface="Cambria Math" panose="02040503050406030204"/>
                          </a:rPr>
                          <m:t>→</m:t>
                        </m:r>
                        <m:r>
                          <a:rPr lang="en-US" altLang="zh-CN" sz="2400" b="1" i="1" smtClean="0">
                            <a:solidFill>
                              <a:srgbClr val="C00000"/>
                            </a:solidFill>
                            <a:latin typeface="Cambria Math" panose="02040503050406030204"/>
                            <a:ea typeface="Cambria Math" panose="02040503050406030204"/>
                          </a:rPr>
                          <m:t>𝒕</m:t>
                        </m:r>
                        <m:r>
                          <a:rPr lang="en-US" altLang="zh-CN" sz="2400" b="1" i="1" smtClean="0">
                            <a:solidFill>
                              <a:srgbClr val="C00000"/>
                            </a:solidFill>
                            <a:latin typeface="Cambria Math" panose="02040503050406030204"/>
                            <a:ea typeface="Cambria Math" panose="02040503050406030204"/>
                          </a:rPr>
                          <m:t>;</m:t>
                        </m:r>
                      </m:e>
                    </m:nary>
                    <m:sSub>
                      <m:sSubPr>
                        <m:ctrlPr>
                          <a:rPr lang="en-US" altLang="zh-CN" sz="2400" b="1" i="1">
                            <a:solidFill>
                              <a:srgbClr val="C00000"/>
                            </a:solidFill>
                            <a:latin typeface="Cambria Math" panose="02040503050406030204" pitchFamily="18" charset="0"/>
                          </a:rPr>
                        </m:ctrlPr>
                      </m:sSubPr>
                      <m:e>
                        <m:r>
                          <a:rPr lang="zh-CN" altLang="en-US" sz="2400" b="1" i="1">
                            <a:solidFill>
                              <a:srgbClr val="C00000"/>
                            </a:solidFill>
                            <a:latin typeface="Cambria Math" panose="02040503050406030204"/>
                          </a:rPr>
                          <m:t>𝝅</m:t>
                        </m:r>
                      </m:e>
                      <m:sub>
                        <m:r>
                          <a:rPr lang="en-US" altLang="zh-CN" sz="2400" b="1" i="1">
                            <a:solidFill>
                              <a:srgbClr val="C00000"/>
                            </a:solidFill>
                            <a:latin typeface="Cambria Math" panose="02040503050406030204"/>
                          </a:rPr>
                          <m:t>𝒋</m:t>
                        </m:r>
                      </m:sub>
                    </m:sSub>
                  </m:oMath>
                </a14:m>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7" name="矩形 6"/>
              <p:cNvSpPr>
                <a:spLocks noRot="1" noChangeAspect="1" noMove="1" noResize="1" noEditPoints="1" noAdjustHandles="1" noChangeArrowheads="1" noChangeShapeType="1" noTextEdit="1"/>
              </p:cNvSpPr>
              <p:nvPr/>
            </p:nvSpPr>
            <p:spPr>
              <a:xfrm>
                <a:off x="4981336" y="1010292"/>
                <a:ext cx="6025907" cy="533736"/>
              </a:xfrm>
              <a:prstGeom prst="rect">
                <a:avLst/>
              </a:prstGeom>
              <a:blipFill rotWithShape="1">
                <a:blip r:embed="rId3"/>
                <a:stretch>
                  <a:fillRect l="-7" t="-1" r="3" b="-39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4716836" y="1582585"/>
                <a:ext cx="7512490" cy="4893647"/>
              </a:xfrm>
              <a:prstGeom prst="rect">
                <a:avLst/>
              </a:prstGeom>
            </p:spPr>
            <p:txBody>
              <a:bodyPr wrap="square">
                <a:spAutoFit/>
              </a:bodyPr>
              <a:lstStyle/>
              <a:p>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给定</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目标关系：</a:t>
                </a:r>
                <a14:m>
                  <m:oMath xmlns:m="http://schemas.openxmlformats.org/officeDocument/2006/math">
                    <m:r>
                      <a:rPr lang="en-US" altLang="zh-CN" sz="2400" b="1" i="1">
                        <a:solidFill>
                          <a:srgbClr val="C00000"/>
                        </a:solidFill>
                        <a:latin typeface="Cambria Math" panose="02040503050406030204"/>
                      </a:rPr>
                      <m:t>𝐹𝑎𝑡ℎ𝑒𝑟</m:t>
                    </m:r>
                    <m:r>
                      <a:rPr lang="en-US" altLang="zh-CN" sz="2400" b="1" i="1">
                        <a:solidFill>
                          <a:srgbClr val="C00000"/>
                        </a:solidFill>
                        <a:latin typeface="Cambria Math" panose="02040503050406030204"/>
                      </a:rPr>
                      <m:t>(</m:t>
                    </m:r>
                    <m:r>
                      <a:rPr lang="en-US" altLang="zh-CN" sz="2400" b="1" i="1">
                        <a:solidFill>
                          <a:srgbClr val="C00000"/>
                        </a:solidFill>
                        <a:latin typeface="Cambria Math" panose="02040503050406030204"/>
                      </a:rPr>
                      <m:t>𝑠</m:t>
                    </m:r>
                    <m:r>
                      <a:rPr lang="en-US" altLang="zh-CN" sz="2400" b="1" i="1">
                        <a:solidFill>
                          <a:srgbClr val="C00000"/>
                        </a:solidFill>
                        <a:latin typeface="Cambria Math" panose="02040503050406030204"/>
                      </a:rPr>
                      <m:t>,</m:t>
                    </m:r>
                    <m:r>
                      <a:rPr lang="en-US" altLang="zh-CN" sz="2400" b="1" i="1">
                        <a:solidFill>
                          <a:srgbClr val="C00000"/>
                        </a:solidFill>
                        <a:latin typeface="Cambria Math" panose="02040503050406030204"/>
                      </a:rPr>
                      <m:t>𝑡</m:t>
                    </m:r>
                    <m:r>
                      <a:rPr lang="en-US" altLang="zh-CN" sz="2400" b="1" i="1">
                        <a:solidFill>
                          <a:srgbClr val="C00000"/>
                        </a:solidFill>
                        <a:latin typeface="Cambria Math" panose="02040503050406030204"/>
                      </a:rPr>
                      <m:t>)</m:t>
                    </m:r>
                  </m:oMath>
                </a14:m>
                <a:endParaRPr lang="en-US" altLang="zh-CN" sz="2400" b="1" i="1" dirty="0">
                  <a:solidFill>
                    <a:srgbClr val="C00000"/>
                  </a:solidFill>
                  <a:latin typeface="Cambria Math" panose="02040503050406030204"/>
                </a:endParaRPr>
              </a:p>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1. </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对于目标关系</a:t>
                </a:r>
                <a14:m>
                  <m:oMath xmlns:m="http://schemas.openxmlformats.org/officeDocument/2006/math">
                    <m:r>
                      <a:rPr lang="en-US" altLang="zh-CN" sz="2400" i="1">
                        <a:latin typeface="Cambria Math" panose="02040503050406030204"/>
                      </a:rPr>
                      <m:t>𝐹𝑎𝑡ℎ𝑒𝑟</m:t>
                    </m:r>
                  </m:oMath>
                </a14:m>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，生成四组训练样例，一个为正例、三个为负例：</a:t>
                </a:r>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a:p>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正例：</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(David, Mike)</a:t>
                </a:r>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a:p>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负例：</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(David, James)</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(James, Ann)</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(James, Mike)</a:t>
                </a:r>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a:p>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 </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从知识图谱采样得到路径，每一</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路径</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链接上述每个训练样例中两个实体：</a:t>
                </a:r>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(David, Mike)</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对应路径：</a:t>
                </a:r>
                <a14:m>
                  <m:oMath xmlns:m="http://schemas.openxmlformats.org/officeDocument/2006/math">
                    <m:r>
                      <a:rPr lang="en-US" altLang="zh-CN" sz="2400" i="1">
                        <a:latin typeface="Cambria Math" panose="02040503050406030204"/>
                      </a:rPr>
                      <m:t>𝐶𝑜𝑢𝑝𝑙𝑒</m:t>
                    </m:r>
                    <m:r>
                      <a:rPr lang="en-US" altLang="zh-CN" sz="2400" i="1">
                        <a:latin typeface="Cambria Math" panose="02040503050406030204"/>
                      </a:rPr>
                      <m:t>→</m:t>
                    </m:r>
                    <m:r>
                      <a:rPr lang="en-US" altLang="zh-CN" sz="2400" i="1">
                        <a:latin typeface="Cambria Math" panose="02040503050406030204"/>
                      </a:rPr>
                      <m:t>𝑀𝑜𝑡ℎ𝑒𝑟</m:t>
                    </m:r>
                  </m:oMath>
                </a14:m>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 </a:t>
                </a:r>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(David, James)</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对应路径：</a:t>
                </a:r>
                <a14:m>
                  <m:oMath xmlns:m="http://schemas.openxmlformats.org/officeDocument/2006/math">
                    <m:r>
                      <a:rPr lang="en-US" altLang="zh-CN" sz="2400" i="1">
                        <a:latin typeface="Cambria Math" panose="02040503050406030204"/>
                      </a:rPr>
                      <m:t>𝐹𝑎𝑡ℎ𝑒𝑟</m:t>
                    </m:r>
                    <m:r>
                      <a:rPr lang="en-US" altLang="zh-CN" sz="2400" i="1">
                        <a:latin typeface="Cambria Math" panose="02040503050406030204"/>
                      </a:rPr>
                      <m:t>→</m:t>
                    </m:r>
                    <m:r>
                      <a:rPr lang="en-US" altLang="zh-CN" sz="2400" i="1">
                        <a:latin typeface="Cambria Math" panose="02040503050406030204"/>
                      </a:rPr>
                      <m:t>𝑀𝑜𝑡ℎ𝑒</m:t>
                    </m:r>
                    <m:sSup>
                      <m:sSupPr>
                        <m:ctrlPr>
                          <a:rPr lang="zh-CN" altLang="zh-CN" sz="2400" i="1">
                            <a:latin typeface="Cambria Math" panose="02040503050406030204" pitchFamily="18" charset="0"/>
                          </a:rPr>
                        </m:ctrlPr>
                      </m:sSupPr>
                      <m:e>
                        <m:r>
                          <a:rPr lang="en-US" altLang="zh-CN" sz="2400" i="1">
                            <a:latin typeface="Cambria Math" panose="02040503050406030204"/>
                          </a:rPr>
                          <m:t>𝑟</m:t>
                        </m:r>
                      </m:e>
                      <m:sup>
                        <m:r>
                          <a:rPr lang="en-US" altLang="zh-CN" sz="2400" i="1">
                            <a:latin typeface="Cambria Math" panose="02040503050406030204"/>
                          </a:rPr>
                          <m:t>−</m:t>
                        </m:r>
                        <m:r>
                          <a:rPr lang="en-US" altLang="zh-CN" sz="2400" i="1">
                            <a:latin typeface="Cambria Math" panose="02040503050406030204"/>
                          </a:rPr>
                          <m:t>1</m:t>
                        </m:r>
                      </m:sup>
                    </m:sSup>
                  </m:oMath>
                </a14:m>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en-US" altLang="zh-CN" sz="2400" i="1">
                        <a:latin typeface="Cambria Math" panose="02040503050406030204"/>
                      </a:rPr>
                      <m:t>𝑀𝑜𝑡ℎ𝑒</m:t>
                    </m:r>
                    <m:sSup>
                      <m:sSupPr>
                        <m:ctrlPr>
                          <a:rPr lang="zh-CN" altLang="zh-CN" sz="2400" i="1">
                            <a:latin typeface="Cambria Math" panose="02040503050406030204" pitchFamily="18" charset="0"/>
                          </a:rPr>
                        </m:ctrlPr>
                      </m:sSupPr>
                      <m:e>
                        <m:r>
                          <a:rPr lang="en-US" altLang="zh-CN" sz="2400" i="1">
                            <a:latin typeface="Cambria Math" panose="02040503050406030204"/>
                          </a:rPr>
                          <m:t>𝑟</m:t>
                        </m:r>
                      </m:e>
                      <m:sup>
                        <m:r>
                          <a:rPr lang="en-US" altLang="zh-CN" sz="2400" i="1">
                            <a:latin typeface="Cambria Math" panose="02040503050406030204"/>
                          </a:rPr>
                          <m:t>−</m:t>
                        </m:r>
                        <m:r>
                          <a:rPr lang="en-US" altLang="zh-CN" sz="2400" i="1">
                            <a:latin typeface="Cambria Math" panose="02040503050406030204"/>
                          </a:rPr>
                          <m:t>1</m:t>
                        </m:r>
                      </m:sup>
                    </m:sSup>
                  </m:oMath>
                </a14:m>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与</a:t>
                </a:r>
                <a14:m>
                  <m:oMath xmlns:m="http://schemas.openxmlformats.org/officeDocument/2006/math">
                    <m:r>
                      <a:rPr lang="zh-CN" altLang="zh-CN" sz="2400" i="1">
                        <a:latin typeface="Cambria Math" panose="02040503050406030204"/>
                      </a:rPr>
                      <m:t> </m:t>
                    </m:r>
                    <m:r>
                      <a:rPr lang="en-US" altLang="zh-CN" sz="2400" i="1">
                        <a:latin typeface="Cambria Math" panose="02040503050406030204"/>
                      </a:rPr>
                      <m:t>𝑀𝑜𝑡ℎ𝑒𝑟</m:t>
                    </m:r>
                  </m:oMath>
                </a14:m>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为相反关系）</a:t>
                </a:r>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(James, Ann)</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对应路径：</a:t>
                </a:r>
                <a14:m>
                  <m:oMath xmlns:m="http://schemas.openxmlformats.org/officeDocument/2006/math">
                    <m:r>
                      <a:rPr lang="en-US" altLang="zh-CN" sz="2400" i="1">
                        <a:latin typeface="Cambria Math" panose="02040503050406030204"/>
                      </a:rPr>
                      <m:t>𝑀𝑜𝑡ℎ𝑒𝑟</m:t>
                    </m:r>
                    <m:r>
                      <a:rPr lang="en-US" altLang="zh-CN" sz="2400" i="1">
                        <a:latin typeface="Cambria Math" panose="02040503050406030204"/>
                      </a:rPr>
                      <m:t>→</m:t>
                    </m:r>
                    <m:r>
                      <a:rPr lang="en-US" altLang="zh-CN" sz="2400" i="1">
                        <a:latin typeface="Cambria Math" panose="02040503050406030204"/>
                      </a:rPr>
                      <m:t>𝑆𝑖𝑏𝑙𝑖𝑛𝑔</m:t>
                    </m:r>
                  </m:oMath>
                </a14:m>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  </a:t>
                </a:r>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(James, Mike)</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对应路径：</a:t>
                </a:r>
                <a14:m>
                  <m:oMath xmlns:m="http://schemas.openxmlformats.org/officeDocument/2006/math">
                    <m:r>
                      <a:rPr lang="en-US" altLang="zh-CN" sz="2400" i="1">
                        <a:latin typeface="Cambria Math" panose="02040503050406030204"/>
                      </a:rPr>
                      <m:t>𝐶𝑜𝑢𝑝𝑙𝑒</m:t>
                    </m:r>
                    <m:r>
                      <a:rPr lang="en-US" altLang="zh-CN" sz="2400" i="1">
                        <a:latin typeface="Cambria Math" panose="02040503050406030204"/>
                      </a:rPr>
                      <m:t>→</m:t>
                    </m:r>
                    <m:r>
                      <a:rPr lang="en-US" altLang="zh-CN" sz="2400" i="1">
                        <a:latin typeface="Cambria Math" panose="02040503050406030204"/>
                      </a:rPr>
                      <m:t>𝐹𝑎𝑡ℎ𝑒𝑟</m:t>
                    </m:r>
                    <m:r>
                      <a:rPr lang="en-US" altLang="zh-CN" sz="2400" i="1">
                        <a:latin typeface="Cambria Math" panose="02040503050406030204"/>
                      </a:rPr>
                      <m:t> </m:t>
                    </m:r>
                  </m:oMath>
                </a14:m>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  </a:t>
                </a:r>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8" name="矩形 7"/>
              <p:cNvSpPr>
                <a:spLocks noRot="1" noChangeAspect="1" noMove="1" noResize="1" noEditPoints="1" noAdjustHandles="1" noChangeArrowheads="1" noChangeShapeType="1" noTextEdit="1"/>
              </p:cNvSpPr>
              <p:nvPr/>
            </p:nvSpPr>
            <p:spPr>
              <a:xfrm>
                <a:off x="4716836" y="1582585"/>
                <a:ext cx="7512490" cy="4893647"/>
              </a:xfrm>
              <a:prstGeom prst="rect">
                <a:avLst/>
              </a:prstGeom>
              <a:blipFill rotWithShape="1">
                <a:blip r:embed="rId4"/>
                <a:stretch>
                  <a:fillRect l="-1" t="-3" r="7" b="10"/>
                </a:stretch>
              </a:blipFill>
            </p:spPr>
            <p:txBody>
              <a:bodyPr/>
              <a:lstStyle/>
              <a:p>
                <a:r>
                  <a:rPr lang="zh-CN"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勘误</a:t>
            </a:r>
            <a:endParaRPr lang="zh-CN" altLang="en-US" dirty="0"/>
          </a:p>
        </p:txBody>
      </p:sp>
      <p:pic>
        <p:nvPicPr>
          <p:cNvPr id="3" name="图片 2" descr="C:\Users\lenovo\AppData\Local\Temp\WeChat Files\7d7bc87a952d34a8aba7b38dfbfa22f.png"/>
          <p:cNvPicPr/>
          <p:nvPr/>
        </p:nvPicPr>
        <p:blipFill>
          <a:blip r:embed="rId1">
            <a:extLst>
              <a:ext uri="{28A0092B-C50C-407E-A947-70E740481C1C}">
                <a14:useLocalDpi xmlns:a14="http://schemas.microsoft.com/office/drawing/2010/main" val="0"/>
              </a:ext>
            </a:extLst>
          </a:blip>
          <a:srcRect/>
          <a:stretch>
            <a:fillRect/>
          </a:stretch>
        </p:blipFill>
        <p:spPr bwMode="auto">
          <a:xfrm>
            <a:off x="659363" y="2491550"/>
            <a:ext cx="3790223" cy="2752254"/>
          </a:xfrm>
          <a:prstGeom prst="rect">
            <a:avLst/>
          </a:prstGeom>
          <a:noFill/>
          <a:ln>
            <a:noFill/>
          </a:ln>
        </p:spPr>
      </p:pic>
      <mc:AlternateContent xmlns:mc="http://schemas.openxmlformats.org/markup-compatibility/2006">
        <mc:Choice xmlns:a14="http://schemas.microsoft.com/office/drawing/2010/main" Requires="a14">
          <p:sp>
            <p:nvSpPr>
              <p:cNvPr id="4" name="矩形 3"/>
              <p:cNvSpPr/>
              <p:nvPr/>
            </p:nvSpPr>
            <p:spPr>
              <a:xfrm>
                <a:off x="659363" y="1724033"/>
                <a:ext cx="4016292" cy="587148"/>
              </a:xfrm>
              <a:prstGeom prst="rect">
                <a:avLst/>
              </a:prstGeom>
            </p:spPr>
            <p:txBody>
              <a:bodyPr wrap="none">
                <a:spAutoFit/>
              </a:bodyPr>
              <a:lstStyle/>
              <a:p>
                <a:pPr>
                  <a:lnSpc>
                    <a:spcPct val="150000"/>
                  </a:lnSpc>
                </a:pPr>
                <a:r>
                  <a:rPr lang="en-US" altLang="zh-CN" sz="2400" b="1" dirty="0">
                    <a:solidFill>
                      <a:srgbClr val="C00000"/>
                    </a:solidFill>
                  </a:rPr>
                  <a:t>Score(</a:t>
                </a:r>
                <a14:m>
                  <m:oMath xmlns:m="http://schemas.openxmlformats.org/officeDocument/2006/math">
                    <m:r>
                      <a:rPr lang="en-US" altLang="zh-CN" sz="2400" b="1" i="1">
                        <a:solidFill>
                          <a:srgbClr val="C00000"/>
                        </a:solidFill>
                        <a:latin typeface="Cambria Math" panose="02040503050406030204"/>
                      </a:rPr>
                      <m:t>𝑭𝒂𝒕𝒉𝒆𝒓</m:t>
                    </m:r>
                    <m:d>
                      <m:dPr>
                        <m:ctrlPr>
                          <a:rPr lang="zh-CN"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a:rPr>
                          <m:t>𝑫𝒂𝒗𝒊𝒅</m:t>
                        </m:r>
                        <m:r>
                          <a:rPr lang="en-US" altLang="zh-CN" sz="2400" b="1" i="1">
                            <a:solidFill>
                              <a:srgbClr val="C00000"/>
                            </a:solidFill>
                            <a:latin typeface="Cambria Math" panose="02040503050406030204"/>
                          </a:rPr>
                          <m:t>, </m:t>
                        </m:r>
                        <m:r>
                          <a:rPr lang="en-US" altLang="zh-CN" sz="2400" b="1" i="1">
                            <a:solidFill>
                              <a:srgbClr val="C00000"/>
                            </a:solidFill>
                            <a:latin typeface="Cambria Math" panose="02040503050406030204"/>
                          </a:rPr>
                          <m:t>𝑨𝒏𝒏</m:t>
                        </m:r>
                      </m:e>
                    </m:d>
                  </m:oMath>
                </a14:m>
                <a:r>
                  <a:rPr lang="en-US" altLang="zh-CN" sz="2400" b="1" dirty="0">
                    <a:solidFill>
                      <a:srgbClr val="C00000"/>
                    </a:solidFill>
                    <a:latin typeface="Times New Roman" panose="02020603050405020304" pitchFamily="16" charset="0"/>
                    <a:cs typeface="Times New Roman" panose="02020603050405020304" pitchFamily="16" charset="0"/>
                  </a:rPr>
                  <a:t>)</a:t>
                </a:r>
                <a:endParaRPr lang="zh-CN" altLang="en-US" sz="2400" b="1" dirty="0">
                  <a:solidFill>
                    <a:srgbClr val="C00000"/>
                  </a:solidFill>
                  <a:latin typeface="Times New Roman" panose="02020603050405020304" pitchFamily="16" charset="0"/>
                  <a:cs typeface="Times New Roman" panose="02020603050405020304" pitchFamily="16" charset="0"/>
                </a:endParaRPr>
              </a:p>
            </p:txBody>
          </p:sp>
        </mc:Choice>
        <mc:Fallback>
          <p:sp>
            <p:nvSpPr>
              <p:cNvPr id="4" name="矩形 3"/>
              <p:cNvSpPr>
                <a:spLocks noRot="1" noChangeAspect="1" noMove="1" noResize="1" noEditPoints="1" noAdjustHandles="1" noChangeArrowheads="1" noChangeShapeType="1" noTextEdit="1"/>
              </p:cNvSpPr>
              <p:nvPr/>
            </p:nvSpPr>
            <p:spPr>
              <a:xfrm>
                <a:off x="659363" y="1724033"/>
                <a:ext cx="4016292" cy="587148"/>
              </a:xfrm>
              <a:prstGeom prst="rect">
                <a:avLst/>
              </a:prstGeom>
              <a:blipFill rotWithShape="1">
                <a:blip r:embed="rId2"/>
                <a:stretch>
                  <a:fillRect l="-6" t="-1" r="-629" b="-12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4981336" y="1010292"/>
                <a:ext cx="6025907" cy="533736"/>
              </a:xfrm>
              <a:prstGeom prst="rect">
                <a:avLst/>
              </a:prstGeom>
            </p:spPr>
            <p:txBody>
              <a:bodyPr wrap="square">
                <a:spAutoFit/>
              </a:bodyPr>
              <a:lstStyle/>
              <a:p>
                <a14:m>
                  <m:oMath xmlns:m="http://schemas.openxmlformats.org/officeDocument/2006/math">
                    <m:r>
                      <a:rPr lang="en-US" altLang="zh-CN" sz="2400" b="1" i="1" smtClean="0">
                        <a:solidFill>
                          <a:srgbClr val="C00000"/>
                        </a:solidFill>
                        <a:latin typeface="Cambria Math" panose="02040503050406030204"/>
                      </a:rPr>
                      <m:t>𝒔𝒄𝒐𝒓𝒆</m:t>
                    </m:r>
                    <m:d>
                      <m:dPr>
                        <m:ctrlPr>
                          <a:rPr lang="en-US" altLang="zh-CN" sz="2400" b="1" i="1" smtClean="0">
                            <a:solidFill>
                              <a:srgbClr val="C00000"/>
                            </a:solidFill>
                            <a:latin typeface="Cambria Math" panose="02040503050406030204" pitchFamily="18" charset="0"/>
                          </a:rPr>
                        </m:ctrlPr>
                      </m:dPr>
                      <m:e>
                        <m:r>
                          <a:rPr lang="en-US" altLang="zh-CN" sz="2400" b="1" i="1" smtClean="0">
                            <a:solidFill>
                              <a:srgbClr val="C00000"/>
                            </a:solidFill>
                            <a:latin typeface="Cambria Math" panose="02040503050406030204"/>
                          </a:rPr>
                          <m:t>𝒔</m:t>
                        </m:r>
                        <m:r>
                          <a:rPr lang="en-US" altLang="zh-CN" sz="2400" b="1" i="1" smtClean="0">
                            <a:solidFill>
                              <a:srgbClr val="C00000"/>
                            </a:solidFill>
                            <a:latin typeface="Cambria Math" panose="02040503050406030204"/>
                          </a:rPr>
                          <m:t>,</m:t>
                        </m:r>
                        <m:r>
                          <a:rPr lang="en-US" altLang="zh-CN" sz="2400" b="1" i="1" smtClean="0">
                            <a:solidFill>
                              <a:srgbClr val="C00000"/>
                            </a:solidFill>
                            <a:latin typeface="Cambria Math" panose="02040503050406030204"/>
                          </a:rPr>
                          <m:t>𝒕</m:t>
                        </m:r>
                      </m:e>
                    </m:d>
                    <m:r>
                      <a:rPr lang="en-US" altLang="zh-CN" sz="2400" b="1" i="1" smtClean="0">
                        <a:solidFill>
                          <a:srgbClr val="C00000"/>
                        </a:solidFill>
                        <a:latin typeface="Cambria Math" panose="02040503050406030204"/>
                      </a:rPr>
                      <m:t>=</m:t>
                    </m:r>
                    <m:nary>
                      <m:naryPr>
                        <m:chr m:val="∑"/>
                        <m:supHide m:val="on"/>
                        <m:ctrlPr>
                          <a:rPr lang="en-US" altLang="zh-CN" sz="2400" b="1" i="1" smtClean="0">
                            <a:solidFill>
                              <a:srgbClr val="C00000"/>
                            </a:solidFill>
                            <a:latin typeface="Cambria Math" panose="02040503050406030204" pitchFamily="18" charset="0"/>
                          </a:rPr>
                        </m:ctrlPr>
                      </m:naryPr>
                      <m:sub>
                        <m:sSub>
                          <m:sSubPr>
                            <m:ctrlPr>
                              <a:rPr lang="en-US" altLang="zh-CN" sz="2400" b="1" i="1" smtClean="0">
                                <a:solidFill>
                                  <a:srgbClr val="C00000"/>
                                </a:solidFill>
                                <a:latin typeface="Cambria Math" panose="02040503050406030204" pitchFamily="18" charset="0"/>
                              </a:rPr>
                            </m:ctrlPr>
                          </m:sSubPr>
                          <m:e>
                            <m:r>
                              <a:rPr lang="zh-CN" altLang="en-US" sz="2400" b="1" i="1" smtClean="0">
                                <a:solidFill>
                                  <a:srgbClr val="C00000"/>
                                </a:solidFill>
                                <a:latin typeface="Cambria Math" panose="02040503050406030204"/>
                              </a:rPr>
                              <m:t>𝝅</m:t>
                            </m:r>
                          </m:e>
                          <m:sub>
                            <m:r>
                              <a:rPr lang="en-US" altLang="zh-CN" sz="2400" b="1" i="1" smtClean="0">
                                <a:solidFill>
                                  <a:srgbClr val="C00000"/>
                                </a:solidFill>
                                <a:latin typeface="Cambria Math" panose="02040503050406030204"/>
                              </a:rPr>
                              <m:t>𝒋</m:t>
                            </m:r>
                          </m:sub>
                        </m:sSub>
                        <m:r>
                          <m:rPr>
                            <m:brk m:alnAt="7"/>
                          </m:rPr>
                          <a:rPr lang="en-US" altLang="zh-CN" sz="2400" b="1" i="1" smtClean="0">
                            <a:solidFill>
                              <a:srgbClr val="C00000"/>
                            </a:solidFill>
                            <a:latin typeface="Cambria Math" panose="02040503050406030204"/>
                            <a:ea typeface="Cambria Math" panose="02040503050406030204"/>
                          </a:rPr>
                          <m:t>∈</m:t>
                        </m:r>
                        <m:sSub>
                          <m:sSubPr>
                            <m:ctrlPr>
                              <a:rPr lang="en-US" altLang="zh-CN" sz="2400" b="1" i="1" smtClean="0">
                                <a:solidFill>
                                  <a:srgbClr val="C00000"/>
                                </a:solidFill>
                                <a:latin typeface="Cambria Math" panose="02040503050406030204" pitchFamily="18" charset="0"/>
                                <a:ea typeface="Cambria Math" panose="02040503050406030204"/>
                              </a:rPr>
                            </m:ctrlPr>
                          </m:sSubPr>
                          <m:e>
                            <m:r>
                              <a:rPr lang="en-US" altLang="zh-CN" sz="2400" b="1" i="1" smtClean="0">
                                <a:solidFill>
                                  <a:srgbClr val="C00000"/>
                                </a:solidFill>
                                <a:latin typeface="Cambria Math" panose="02040503050406030204"/>
                                <a:ea typeface="Cambria Math" panose="02040503050406030204"/>
                              </a:rPr>
                              <m:t>𝒑</m:t>
                            </m:r>
                          </m:e>
                          <m:sub>
                            <m:r>
                              <a:rPr lang="en-US" altLang="zh-CN" sz="2400" b="1" i="1" smtClean="0">
                                <a:solidFill>
                                  <a:srgbClr val="C00000"/>
                                </a:solidFill>
                                <a:latin typeface="Cambria Math" panose="02040503050406030204"/>
                                <a:ea typeface="Cambria Math" panose="02040503050406030204"/>
                              </a:rPr>
                              <m:t>𝒍</m:t>
                            </m:r>
                          </m:sub>
                        </m:sSub>
                      </m:sub>
                      <m:sup/>
                      <m:e>
                        <m:sSub>
                          <m:sSubPr>
                            <m:ctrlPr>
                              <a:rPr lang="en-US" altLang="zh-CN" sz="2400" b="1" i="1" smtClean="0">
                                <a:solidFill>
                                  <a:srgbClr val="C00000"/>
                                </a:solidFill>
                                <a:latin typeface="Cambria Math" panose="02040503050406030204" pitchFamily="18" charset="0"/>
                              </a:rPr>
                            </m:ctrlPr>
                          </m:sSubPr>
                          <m:e>
                            <m:r>
                              <a:rPr lang="en-US" altLang="zh-CN" sz="2400" b="1" i="1" smtClean="0">
                                <a:solidFill>
                                  <a:srgbClr val="C00000"/>
                                </a:solidFill>
                                <a:latin typeface="Cambria Math" panose="02040503050406030204"/>
                              </a:rPr>
                              <m:t>  </m:t>
                            </m:r>
                            <m:r>
                              <a:rPr lang="zh-CN" altLang="en-US" sz="2400" b="1" i="1" smtClean="0">
                                <a:solidFill>
                                  <a:srgbClr val="C00000"/>
                                </a:solidFill>
                                <a:latin typeface="Cambria Math" panose="02040503050406030204"/>
                              </a:rPr>
                              <m:t>𝜽</m:t>
                            </m:r>
                          </m:e>
                          <m:sub>
                            <m:r>
                              <a:rPr lang="en-US" altLang="zh-CN" sz="2400" b="1" i="1" smtClean="0">
                                <a:solidFill>
                                  <a:srgbClr val="C00000"/>
                                </a:solidFill>
                                <a:latin typeface="Cambria Math" panose="02040503050406030204"/>
                              </a:rPr>
                              <m:t>𝒋</m:t>
                            </m:r>
                          </m:sub>
                        </m:sSub>
                        <m:r>
                          <a:rPr lang="en-US" altLang="zh-CN" sz="2400" b="1" i="1" smtClean="0">
                            <a:solidFill>
                              <a:srgbClr val="C00000"/>
                            </a:solidFill>
                            <a:latin typeface="Cambria Math" panose="02040503050406030204"/>
                          </a:rPr>
                          <m:t>  </m:t>
                        </m:r>
                        <m:r>
                          <a:rPr lang="en-US" altLang="zh-CN" sz="2400" b="1" i="1" smtClean="0">
                            <a:solidFill>
                              <a:srgbClr val="C00000"/>
                            </a:solidFill>
                            <a:latin typeface="Cambria Math" panose="02040503050406030204"/>
                          </a:rPr>
                          <m:t>𝒇𝒂𝒕𝒉𝒆𝒓</m:t>
                        </m:r>
                        <m:r>
                          <a:rPr lang="en-US" altLang="zh-CN" sz="2400" b="1" i="1" smtClean="0">
                            <a:solidFill>
                              <a:srgbClr val="C00000"/>
                            </a:solidFill>
                            <a:latin typeface="Cambria Math" panose="02040503050406030204"/>
                          </a:rPr>
                          <m:t>(</m:t>
                        </m:r>
                        <m:r>
                          <a:rPr lang="en-US" altLang="zh-CN" sz="2400" b="1" i="1" smtClean="0">
                            <a:solidFill>
                              <a:srgbClr val="C00000"/>
                            </a:solidFill>
                            <a:latin typeface="Cambria Math" panose="02040503050406030204"/>
                          </a:rPr>
                          <m:t>𝒔</m:t>
                        </m:r>
                        <m:r>
                          <a:rPr lang="en-US" altLang="zh-CN" sz="2400" b="1" i="1">
                            <a:solidFill>
                              <a:srgbClr val="C00000"/>
                            </a:solidFill>
                            <a:latin typeface="Cambria Math" panose="02040503050406030204"/>
                            <a:ea typeface="Cambria Math" panose="02040503050406030204"/>
                          </a:rPr>
                          <m:t>→</m:t>
                        </m:r>
                        <m:r>
                          <a:rPr lang="en-US" altLang="zh-CN" sz="2400" b="1" i="1" smtClean="0">
                            <a:solidFill>
                              <a:srgbClr val="C00000"/>
                            </a:solidFill>
                            <a:latin typeface="Cambria Math" panose="02040503050406030204"/>
                            <a:ea typeface="Cambria Math" panose="02040503050406030204"/>
                          </a:rPr>
                          <m:t>𝒕</m:t>
                        </m:r>
                        <m:r>
                          <a:rPr lang="en-US" altLang="zh-CN" sz="2400" b="1" i="1" smtClean="0">
                            <a:solidFill>
                              <a:srgbClr val="C00000"/>
                            </a:solidFill>
                            <a:latin typeface="Cambria Math" panose="02040503050406030204"/>
                            <a:ea typeface="Cambria Math" panose="02040503050406030204"/>
                          </a:rPr>
                          <m:t>;</m:t>
                        </m:r>
                      </m:e>
                    </m:nary>
                    <m:sSub>
                      <m:sSubPr>
                        <m:ctrlPr>
                          <a:rPr lang="en-US" altLang="zh-CN" sz="2400" b="1" i="1">
                            <a:solidFill>
                              <a:srgbClr val="C00000"/>
                            </a:solidFill>
                            <a:latin typeface="Cambria Math" panose="02040503050406030204" pitchFamily="18" charset="0"/>
                          </a:rPr>
                        </m:ctrlPr>
                      </m:sSubPr>
                      <m:e>
                        <m:r>
                          <a:rPr lang="zh-CN" altLang="en-US" sz="2400" b="1" i="1">
                            <a:solidFill>
                              <a:srgbClr val="C00000"/>
                            </a:solidFill>
                            <a:latin typeface="Cambria Math" panose="02040503050406030204"/>
                          </a:rPr>
                          <m:t>𝝅</m:t>
                        </m:r>
                      </m:e>
                      <m:sub>
                        <m:r>
                          <a:rPr lang="en-US" altLang="zh-CN" sz="2400" b="1" i="1">
                            <a:solidFill>
                              <a:srgbClr val="C00000"/>
                            </a:solidFill>
                            <a:latin typeface="Cambria Math" panose="02040503050406030204"/>
                          </a:rPr>
                          <m:t>𝒋</m:t>
                        </m:r>
                      </m:sub>
                    </m:sSub>
                  </m:oMath>
                </a14:m>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7" name="矩形 6"/>
              <p:cNvSpPr>
                <a:spLocks noRot="1" noChangeAspect="1" noMove="1" noResize="1" noEditPoints="1" noAdjustHandles="1" noChangeArrowheads="1" noChangeShapeType="1" noTextEdit="1"/>
              </p:cNvSpPr>
              <p:nvPr/>
            </p:nvSpPr>
            <p:spPr>
              <a:xfrm>
                <a:off x="4981336" y="1010292"/>
                <a:ext cx="6025907" cy="533736"/>
              </a:xfrm>
              <a:prstGeom prst="rect">
                <a:avLst/>
              </a:prstGeom>
              <a:blipFill rotWithShape="1">
                <a:blip r:embed="rId3"/>
                <a:stretch>
                  <a:fillRect l="-7" t="-1" r="3" b="-39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4524232" y="1436537"/>
                <a:ext cx="7667768" cy="4454233"/>
              </a:xfrm>
              <a:prstGeom prst="rect">
                <a:avLst/>
              </a:prstGeom>
            </p:spPr>
            <p:txBody>
              <a:bodyPr wrap="square">
                <a:spAutoFit/>
              </a:bodyPr>
              <a:lstStyle/>
              <a:p>
                <a:pPr>
                  <a:lnSpc>
                    <a:spcPct val="150000"/>
                  </a:lnSpc>
                </a:pP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 </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对于每一个正例</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负例，判断上述四条路径可否链接其包含的两个实体，将可链接</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记为</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1)</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和不可链接</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记为</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作为特征，于是每一个正例</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负例得到一个四维特征向量：</a:t>
                </a:r>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50000"/>
                  </a:lnSpc>
                </a:pP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(David, Mike)</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en-US" altLang="zh-CN" sz="2400" i="1">
                        <a:latin typeface="Cambria Math" panose="02040503050406030204"/>
                      </a:rPr>
                      <m:t>{</m:t>
                    </m:r>
                    <m:d>
                      <m:dPr>
                        <m:begChr m:val="["/>
                        <m:endChr m:val="]"/>
                        <m:ctrlPr>
                          <a:rPr lang="zh-CN" altLang="zh-CN" sz="2400" i="1">
                            <a:latin typeface="Cambria Math" panose="02040503050406030204" pitchFamily="18" charset="0"/>
                          </a:rPr>
                        </m:ctrlPr>
                      </m:dPr>
                      <m:e>
                        <m:r>
                          <a:rPr lang="en-US" altLang="zh-CN" sz="2400" i="1">
                            <a:latin typeface="Cambria Math" panose="02040503050406030204"/>
                          </a:rPr>
                          <m:t>1</m:t>
                        </m:r>
                        <m:r>
                          <a:rPr lang="en-US" altLang="zh-CN" sz="2400" i="1">
                            <a:latin typeface="Cambria Math" panose="02040503050406030204"/>
                          </a:rPr>
                          <m:t>, </m:t>
                        </m:r>
                        <m:r>
                          <a:rPr lang="en-US" altLang="zh-CN" sz="2400" i="1">
                            <a:latin typeface="Cambria Math" panose="02040503050406030204"/>
                          </a:rPr>
                          <m:t>0</m:t>
                        </m:r>
                        <m:r>
                          <a:rPr lang="en-US" altLang="zh-CN" sz="2400" i="1">
                            <a:latin typeface="Cambria Math" panose="02040503050406030204"/>
                          </a:rPr>
                          <m:t>, </m:t>
                        </m:r>
                        <m:r>
                          <a:rPr lang="en-US" altLang="zh-CN" sz="2400" i="1">
                            <a:latin typeface="Cambria Math" panose="02040503050406030204"/>
                          </a:rPr>
                          <m:t>0</m:t>
                        </m:r>
                        <m:r>
                          <a:rPr lang="en-US" altLang="zh-CN" sz="2400" i="1">
                            <a:latin typeface="Cambria Math" panose="02040503050406030204"/>
                          </a:rPr>
                          <m:t>, </m:t>
                        </m:r>
                        <m:r>
                          <a:rPr lang="en-US" altLang="zh-CN" sz="2400" i="1">
                            <a:latin typeface="Cambria Math" panose="02040503050406030204"/>
                          </a:rPr>
                          <m:t>0</m:t>
                        </m:r>
                      </m:e>
                    </m:d>
                    <m:r>
                      <a:rPr lang="en-US" altLang="zh-CN" sz="2400" i="1">
                        <a:latin typeface="Cambria Math" panose="02040503050406030204"/>
                      </a:rPr>
                      <m:t>, </m:t>
                    </m:r>
                    <m:r>
                      <a:rPr lang="en-US" altLang="zh-CN" sz="2400" i="1">
                        <a:latin typeface="Cambria Math" panose="02040503050406030204"/>
                      </a:rPr>
                      <m:t>1</m:t>
                    </m:r>
                    <m:r>
                      <a:rPr lang="en-US" altLang="zh-CN" sz="2400" i="1">
                        <a:latin typeface="Cambria Math" panose="02040503050406030204"/>
                      </a:rPr>
                      <m:t>}</m:t>
                    </m:r>
                  </m:oMath>
                </a14:m>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50000"/>
                  </a:lnSpc>
                </a:pP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(David, James)</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en-US" altLang="zh-CN" sz="2400" i="1">
                        <a:latin typeface="Cambria Math" panose="02040503050406030204"/>
                      </a:rPr>
                      <m:t>{</m:t>
                    </m:r>
                    <m:d>
                      <m:dPr>
                        <m:begChr m:val="["/>
                        <m:endChr m:val="]"/>
                        <m:ctrlPr>
                          <a:rPr lang="zh-CN" altLang="zh-CN" sz="2400" i="1">
                            <a:latin typeface="Cambria Math" panose="02040503050406030204" pitchFamily="18" charset="0"/>
                          </a:rPr>
                        </m:ctrlPr>
                      </m:dPr>
                      <m:e>
                        <m:r>
                          <a:rPr lang="en-US" altLang="zh-CN" sz="2400" i="1">
                            <a:latin typeface="Cambria Math" panose="02040503050406030204"/>
                          </a:rPr>
                          <m:t>0</m:t>
                        </m:r>
                        <m:r>
                          <a:rPr lang="en-US" altLang="zh-CN" sz="2400" i="1">
                            <a:latin typeface="Cambria Math" panose="02040503050406030204"/>
                          </a:rPr>
                          <m:t>, </m:t>
                        </m:r>
                        <m:r>
                          <a:rPr lang="en-US" altLang="zh-CN" sz="2400" i="1">
                            <a:latin typeface="Cambria Math" panose="02040503050406030204"/>
                          </a:rPr>
                          <m:t>1</m:t>
                        </m:r>
                        <m:r>
                          <a:rPr lang="en-US" altLang="zh-CN" sz="2400" i="1">
                            <a:latin typeface="Cambria Math" panose="02040503050406030204"/>
                          </a:rPr>
                          <m:t>, </m:t>
                        </m:r>
                        <m:r>
                          <a:rPr lang="en-US" altLang="zh-CN" sz="2400" i="1">
                            <a:latin typeface="Cambria Math" panose="02040503050406030204"/>
                          </a:rPr>
                          <m:t>0</m:t>
                        </m:r>
                        <m:r>
                          <a:rPr lang="en-US" altLang="zh-CN" sz="2400" i="1">
                            <a:latin typeface="Cambria Math" panose="02040503050406030204"/>
                          </a:rPr>
                          <m:t>, </m:t>
                        </m:r>
                        <m:r>
                          <a:rPr lang="en-US" altLang="zh-CN" sz="2400" i="1">
                            <a:latin typeface="Cambria Math" panose="02040503050406030204"/>
                          </a:rPr>
                          <m:t>0</m:t>
                        </m:r>
                      </m:e>
                    </m:d>
                    <m:r>
                      <a:rPr lang="en-US" altLang="zh-CN" sz="2400" i="1">
                        <a:latin typeface="Cambria Math" panose="02040503050406030204"/>
                      </a:rPr>
                      <m:t>, −</m:t>
                    </m:r>
                    <m:r>
                      <a:rPr lang="en-US" altLang="zh-CN" sz="2400" i="1">
                        <a:latin typeface="Cambria Math" panose="02040503050406030204"/>
                      </a:rPr>
                      <m:t>1</m:t>
                    </m:r>
                    <m:r>
                      <a:rPr lang="en-US" altLang="zh-CN" sz="2400" i="1">
                        <a:latin typeface="Cambria Math" panose="02040503050406030204"/>
                      </a:rPr>
                      <m:t>}</m:t>
                    </m:r>
                  </m:oMath>
                </a14:m>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50000"/>
                  </a:lnSpc>
                </a:pP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(James, Ann)</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en-US" altLang="zh-CN" sz="2400" i="1">
                        <a:latin typeface="Cambria Math" panose="02040503050406030204"/>
                      </a:rPr>
                      <m:t>{</m:t>
                    </m:r>
                    <m:d>
                      <m:dPr>
                        <m:begChr m:val="["/>
                        <m:endChr m:val="]"/>
                        <m:ctrlPr>
                          <a:rPr lang="zh-CN" altLang="zh-CN" sz="2400" i="1">
                            <a:latin typeface="Cambria Math" panose="02040503050406030204" pitchFamily="18" charset="0"/>
                          </a:rPr>
                        </m:ctrlPr>
                      </m:dPr>
                      <m:e>
                        <m:r>
                          <a:rPr lang="en-US" altLang="zh-CN" sz="2400" i="1">
                            <a:latin typeface="Cambria Math" panose="02040503050406030204"/>
                          </a:rPr>
                          <m:t>0</m:t>
                        </m:r>
                        <m:r>
                          <a:rPr lang="en-US" altLang="zh-CN" sz="2400" i="1">
                            <a:latin typeface="Cambria Math" panose="02040503050406030204"/>
                          </a:rPr>
                          <m:t>, </m:t>
                        </m:r>
                        <m:r>
                          <a:rPr lang="en-US" altLang="zh-CN" sz="2400" i="1">
                            <a:latin typeface="Cambria Math" panose="02040503050406030204"/>
                          </a:rPr>
                          <m:t>0</m:t>
                        </m:r>
                        <m:r>
                          <a:rPr lang="en-US" altLang="zh-CN" sz="2400" i="1">
                            <a:latin typeface="Cambria Math" panose="02040503050406030204"/>
                          </a:rPr>
                          <m:t>, </m:t>
                        </m:r>
                        <m:r>
                          <a:rPr lang="en-US" altLang="zh-CN" sz="2400" i="1">
                            <a:latin typeface="Cambria Math" panose="02040503050406030204"/>
                          </a:rPr>
                          <m:t>1</m:t>
                        </m:r>
                        <m:r>
                          <a:rPr lang="en-US" altLang="zh-CN" sz="2400" i="1">
                            <a:latin typeface="Cambria Math" panose="02040503050406030204"/>
                          </a:rPr>
                          <m:t>, </m:t>
                        </m:r>
                        <m:r>
                          <a:rPr lang="en-US" altLang="zh-CN" sz="2400" i="1">
                            <a:latin typeface="Cambria Math" panose="02040503050406030204"/>
                          </a:rPr>
                          <m:t>0</m:t>
                        </m:r>
                      </m:e>
                    </m:d>
                    <m:r>
                      <a:rPr lang="en-US" altLang="zh-CN" sz="2400" i="1">
                        <a:latin typeface="Cambria Math" panose="02040503050406030204"/>
                      </a:rPr>
                      <m:t>, −</m:t>
                    </m:r>
                    <m:r>
                      <a:rPr lang="en-US" altLang="zh-CN" sz="2400" i="1">
                        <a:latin typeface="Cambria Math" panose="02040503050406030204"/>
                      </a:rPr>
                      <m:t>1</m:t>
                    </m:r>
                    <m:r>
                      <a:rPr lang="en-US" altLang="zh-CN" sz="2400" i="1">
                        <a:latin typeface="Cambria Math" panose="02040503050406030204"/>
                      </a:rPr>
                      <m:t>}</m:t>
                    </m:r>
                  </m:oMath>
                </a14:m>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50000"/>
                  </a:lnSpc>
                </a:pP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(James, Mike)</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en-US" altLang="zh-CN" sz="2400" i="1">
                        <a:latin typeface="Cambria Math" panose="02040503050406030204"/>
                      </a:rPr>
                      <m:t>{</m:t>
                    </m:r>
                    <m:d>
                      <m:dPr>
                        <m:begChr m:val="["/>
                        <m:endChr m:val="]"/>
                        <m:ctrlPr>
                          <a:rPr lang="zh-CN" altLang="zh-CN" sz="2400" i="1">
                            <a:latin typeface="Cambria Math" panose="02040503050406030204" pitchFamily="18" charset="0"/>
                          </a:rPr>
                        </m:ctrlPr>
                      </m:dPr>
                      <m:e>
                        <m:r>
                          <a:rPr lang="en-US" altLang="zh-CN" sz="2400" i="1">
                            <a:latin typeface="Cambria Math" panose="02040503050406030204"/>
                          </a:rPr>
                          <m:t>0</m:t>
                        </m:r>
                        <m:r>
                          <a:rPr lang="en-US" altLang="zh-CN" sz="2400" i="1">
                            <a:latin typeface="Cambria Math" panose="02040503050406030204"/>
                          </a:rPr>
                          <m:t>, </m:t>
                        </m:r>
                        <m:r>
                          <a:rPr lang="en-US" altLang="zh-CN" sz="2400" i="1">
                            <a:latin typeface="Cambria Math" panose="02040503050406030204"/>
                          </a:rPr>
                          <m:t>0</m:t>
                        </m:r>
                        <m:r>
                          <a:rPr lang="en-US" altLang="zh-CN" sz="2400" i="1">
                            <a:latin typeface="Cambria Math" panose="02040503050406030204"/>
                          </a:rPr>
                          <m:t>, </m:t>
                        </m:r>
                        <m:r>
                          <a:rPr lang="en-US" altLang="zh-CN" sz="2400" i="1">
                            <a:latin typeface="Cambria Math" panose="02040503050406030204"/>
                          </a:rPr>
                          <m:t>1</m:t>
                        </m:r>
                        <m:r>
                          <a:rPr lang="en-US" altLang="zh-CN" sz="2400" i="1">
                            <a:latin typeface="Cambria Math" panose="02040503050406030204"/>
                          </a:rPr>
                          <m:t>, </m:t>
                        </m:r>
                        <m:r>
                          <a:rPr lang="en-US" altLang="zh-CN" sz="2400" i="1">
                            <a:latin typeface="Cambria Math" panose="02040503050406030204"/>
                          </a:rPr>
                          <m:t>1</m:t>
                        </m:r>
                      </m:e>
                    </m:d>
                    <m:r>
                      <a:rPr lang="en-US" altLang="zh-CN" sz="2400" i="1">
                        <a:latin typeface="Cambria Math" panose="02040503050406030204"/>
                      </a:rPr>
                      <m:t>, −</m:t>
                    </m:r>
                    <m:r>
                      <a:rPr lang="en-US" altLang="zh-CN" sz="2400" i="1">
                        <a:latin typeface="Cambria Math" panose="02040503050406030204"/>
                      </a:rPr>
                      <m:t>1</m:t>
                    </m:r>
                    <m:r>
                      <a:rPr lang="en-US" altLang="zh-CN" sz="2400" i="1">
                        <a:latin typeface="Cambria Math" panose="02040503050406030204"/>
                      </a:rPr>
                      <m:t>}</m:t>
                    </m:r>
                  </m:oMath>
                </a14:m>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50000"/>
                  </a:lnSpc>
                </a:pP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4. </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依据训练样本，训练分类器</a:t>
                </a:r>
                <a14:m>
                  <m:oMath xmlns:m="http://schemas.openxmlformats.org/officeDocument/2006/math">
                    <m:r>
                      <a:rPr lang="en-US" altLang="zh-CN" sz="2400" i="1">
                        <a:latin typeface="Cambria Math" panose="02040503050406030204"/>
                      </a:rPr>
                      <m:t>𝑀</m:t>
                    </m:r>
                  </m:oMath>
                </a14:m>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9" name="矩形 8"/>
              <p:cNvSpPr>
                <a:spLocks noRot="1" noChangeAspect="1" noMove="1" noResize="1" noEditPoints="1" noAdjustHandles="1" noChangeArrowheads="1" noChangeShapeType="1" noTextEdit="1"/>
              </p:cNvSpPr>
              <p:nvPr/>
            </p:nvSpPr>
            <p:spPr>
              <a:xfrm>
                <a:off x="4524232" y="1436537"/>
                <a:ext cx="7667768" cy="4454233"/>
              </a:xfrm>
              <a:prstGeom prst="rect">
                <a:avLst/>
              </a:prstGeom>
              <a:blipFill rotWithShape="1">
                <a:blip r:embed="rId4"/>
                <a:stretch>
                  <a:fillRect l="-6" t="-4" b="11"/>
                </a:stretch>
              </a:blipFill>
            </p:spPr>
            <p:txBody>
              <a:bodyPr/>
              <a:lstStyle/>
              <a:p>
                <a:r>
                  <a:rPr lang="zh-CN"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4447" y="1"/>
            <a:ext cx="11797552" cy="669129"/>
          </a:xfrm>
        </p:spPr>
        <p:txBody>
          <a:bodyPr/>
          <a:lstStyle/>
          <a:p>
            <a:r>
              <a:rPr lang="zh-CN" altLang="en-US" dirty="0"/>
              <a:t>提纲</a:t>
            </a:r>
            <a:endParaRPr lang="zh-CN" altLang="en-US" dirty="0"/>
          </a:p>
        </p:txBody>
      </p:sp>
      <p:sp>
        <p:nvSpPr>
          <p:cNvPr id="3" name="内容占位符 2"/>
          <p:cNvSpPr>
            <a:spLocks noGrp="1"/>
          </p:cNvSpPr>
          <p:nvPr>
            <p:ph idx="1"/>
          </p:nvPr>
        </p:nvSpPr>
        <p:spPr/>
        <p:txBody>
          <a:bodyPr/>
          <a:lstStyle/>
          <a:p>
            <a:r>
              <a:rPr lang="zh-CN" altLang="en-US" dirty="0"/>
              <a:t>搜索算法基础</a:t>
            </a:r>
            <a:endParaRPr lang="en-US" altLang="zh-CN" dirty="0"/>
          </a:p>
          <a:p>
            <a:r>
              <a:rPr lang="zh-CN" altLang="en-US" dirty="0"/>
              <a:t>启发式搜索</a:t>
            </a:r>
            <a:endParaRPr lang="zh-CN" altLang="en-US" dirty="0"/>
          </a:p>
          <a:p>
            <a:r>
              <a:rPr lang="zh-CN" altLang="en-US" dirty="0"/>
              <a:t>对抗搜索</a:t>
            </a:r>
            <a:endParaRPr lang="en-US" altLang="zh-CN" dirty="0"/>
          </a:p>
          <a:p>
            <a:r>
              <a:rPr lang="zh-CN" altLang="en-US" dirty="0"/>
              <a:t>蒙特卡洛树搜索</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4447" y="1"/>
            <a:ext cx="11797552" cy="669129"/>
          </a:xfrm>
        </p:spPr>
        <p:txBody>
          <a:bodyPr/>
          <a:lstStyle/>
          <a:p>
            <a:r>
              <a:rPr lang="zh-CN" altLang="en-US" dirty="0"/>
              <a:t>提纲</a:t>
            </a:r>
            <a:endParaRPr lang="zh-CN" altLang="en-US" dirty="0"/>
          </a:p>
        </p:txBody>
      </p:sp>
      <p:sp>
        <p:nvSpPr>
          <p:cNvPr id="3" name="内容占位符 2"/>
          <p:cNvSpPr>
            <a:spLocks noGrp="1"/>
          </p:cNvSpPr>
          <p:nvPr>
            <p:ph idx="1"/>
          </p:nvPr>
        </p:nvSpPr>
        <p:spPr/>
        <p:txBody>
          <a:bodyPr/>
          <a:lstStyle/>
          <a:p>
            <a:r>
              <a:rPr lang="zh-CN" altLang="en-US" dirty="0">
                <a:solidFill>
                  <a:srgbClr val="0062AC"/>
                </a:solidFill>
              </a:rPr>
              <a:t>搜索算法基础</a:t>
            </a:r>
            <a:endParaRPr lang="en-US" altLang="zh-CN" dirty="0">
              <a:solidFill>
                <a:srgbClr val="0062AC"/>
              </a:solidFill>
            </a:endParaRPr>
          </a:p>
          <a:p>
            <a:r>
              <a:rPr lang="zh-CN" altLang="en-US" dirty="0"/>
              <a:t>启发式搜索</a:t>
            </a:r>
            <a:endParaRPr lang="zh-CN" altLang="en-US" dirty="0"/>
          </a:p>
          <a:p>
            <a:r>
              <a:rPr lang="zh-CN" altLang="en-US" dirty="0"/>
              <a:t>对抗搜索</a:t>
            </a:r>
            <a:endParaRPr lang="en-US" altLang="zh-CN" dirty="0"/>
          </a:p>
          <a:p>
            <a:r>
              <a:rPr lang="zh-CN" altLang="en-US" dirty="0"/>
              <a:t>蒙特卡洛树搜索</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搜索算法的形式化描述</a:t>
            </a:r>
            <a:endParaRPr lang="zh-CN" altLang="en-US" dirty="0"/>
          </a:p>
        </p:txBody>
      </p:sp>
      <p:sp>
        <p:nvSpPr>
          <p:cNvPr id="3" name="内容占位符 2"/>
          <p:cNvSpPr>
            <a:spLocks noGrp="1"/>
          </p:cNvSpPr>
          <p:nvPr>
            <p:ph idx="1"/>
          </p:nvPr>
        </p:nvSpPr>
        <p:spPr>
          <a:xfrm>
            <a:off x="394448" y="789709"/>
            <a:ext cx="6028656" cy="5905661"/>
          </a:xfrm>
        </p:spPr>
        <p:txBody>
          <a:bodyPr/>
          <a:lstStyle/>
          <a:p>
            <a:r>
              <a:rPr lang="zh-CN" altLang="en-US" dirty="0"/>
              <a:t>状态</a:t>
            </a:r>
            <a:endParaRPr lang="en-US" altLang="zh-CN" dirty="0"/>
          </a:p>
          <a:p>
            <a:pPr lvl="1"/>
            <a:r>
              <a:rPr lang="zh-CN" altLang="en-US" dirty="0"/>
              <a:t>对智能体和环境当前情形的描述。例如，在最短路径问题中，城市可作为状态。将原问题对应的状态称为初始状态。</a:t>
            </a:r>
            <a:endParaRPr lang="zh-CN" altLang="en-US" dirty="0"/>
          </a:p>
          <a:p>
            <a:r>
              <a:rPr lang="zh-CN" altLang="en-US" dirty="0"/>
              <a:t>动作</a:t>
            </a:r>
            <a:endParaRPr lang="en-US" altLang="zh-CN" dirty="0"/>
          </a:p>
          <a:p>
            <a:pPr lvl="1"/>
            <a:r>
              <a:rPr lang="zh-CN" altLang="en-US" dirty="0"/>
              <a:t>从当前时刻所处状态转移到下一时刻所处状态所进行操作。一般而言这些操作都是离散的。</a:t>
            </a:r>
            <a:endParaRPr lang="zh-CN" altLang="en-US" dirty="0"/>
          </a:p>
          <a:p>
            <a:pPr lvl="1"/>
            <a:endParaRPr lang="zh-CN" altLang="en-US" dirty="0"/>
          </a:p>
        </p:txBody>
      </p:sp>
      <p:sp>
        <p:nvSpPr>
          <p:cNvPr id="4" name="矩形 3"/>
          <p:cNvSpPr/>
          <p:nvPr/>
        </p:nvSpPr>
        <p:spPr>
          <a:xfrm>
            <a:off x="6462395" y="4617989"/>
            <a:ext cx="5287347" cy="1077218"/>
          </a:xfrm>
          <a:prstGeom prst="rect">
            <a:avLst/>
          </a:prstGeom>
        </p:spPr>
        <p:txBody>
          <a:bodyPr wrap="square">
            <a:spAutoFit/>
          </a:bodyPr>
          <a:lstStyle/>
          <a:p>
            <a:pPr algn="ctr"/>
            <a:r>
              <a:rPr lang="zh-CN" altLang="en-US" sz="3200" b="1" dirty="0">
                <a:latin typeface="华文楷体" panose="02010600040101010101" pitchFamily="2" charset="-122"/>
                <a:ea typeface="华文楷体" panose="02010600040101010101" pitchFamily="2" charset="-122"/>
                <a:cs typeface="Times New Roman" panose="02020603050405020304" pitchFamily="16" charset="0"/>
              </a:rPr>
              <a:t>问题：寻找从城市</a:t>
            </a:r>
            <a:r>
              <a:rPr lang="en-US" altLang="zh-CN" sz="3200" b="1" dirty="0">
                <a:latin typeface="华文楷体" panose="02010600040101010101" pitchFamily="2" charset="-122"/>
                <a:ea typeface="华文楷体" panose="02010600040101010101" pitchFamily="2" charset="-122"/>
                <a:cs typeface="Times New Roman" panose="02020603050405020304" pitchFamily="16" charset="0"/>
              </a:rPr>
              <a:t>A</a:t>
            </a:r>
            <a:r>
              <a:rPr lang="zh-CN" altLang="en-US" sz="3200" b="1" dirty="0">
                <a:latin typeface="华文楷体" panose="02010600040101010101" pitchFamily="2" charset="-122"/>
                <a:ea typeface="华文楷体" panose="02010600040101010101" pitchFamily="2" charset="-122"/>
                <a:cs typeface="Times New Roman" panose="02020603050405020304" pitchFamily="16" charset="0"/>
              </a:rPr>
              <a:t>到城市</a:t>
            </a:r>
            <a:r>
              <a:rPr lang="en-US" altLang="zh-CN" sz="3200" b="1" dirty="0">
                <a:latin typeface="华文楷体" panose="02010600040101010101" pitchFamily="2" charset="-122"/>
                <a:ea typeface="华文楷体" panose="02010600040101010101" pitchFamily="2" charset="-122"/>
                <a:cs typeface="Times New Roman" panose="02020603050405020304" pitchFamily="16" charset="0"/>
              </a:rPr>
              <a:t>K</a:t>
            </a:r>
            <a:r>
              <a:rPr lang="zh-CN" altLang="en-US" sz="3200" b="1" dirty="0">
                <a:latin typeface="华文楷体" panose="02010600040101010101" pitchFamily="2" charset="-122"/>
                <a:ea typeface="华文楷体" panose="02010600040101010101" pitchFamily="2" charset="-122"/>
                <a:cs typeface="Times New Roman" panose="02020603050405020304" pitchFamily="16" charset="0"/>
              </a:rPr>
              <a:t>之间行驶时间最短路线？</a:t>
            </a:r>
            <a:endParaRPr lang="en-US" altLang="zh-CN" sz="3200" b="1" dirty="0">
              <a:latin typeface="华文楷体" panose="02010600040101010101" pitchFamily="2" charset="-122"/>
              <a:ea typeface="华文楷体" panose="02010600040101010101" pitchFamily="2" charset="-122"/>
              <a:cs typeface="Times New Roman" panose="02020603050405020304" pitchFamily="16" charset="0"/>
            </a:endParaRPr>
          </a:p>
        </p:txBody>
      </p:sp>
      <p:grpSp>
        <p:nvGrpSpPr>
          <p:cNvPr id="5" name="组合 4"/>
          <p:cNvGrpSpPr/>
          <p:nvPr/>
        </p:nvGrpSpPr>
        <p:grpSpPr>
          <a:xfrm>
            <a:off x="6545920" y="1096053"/>
            <a:ext cx="5177580" cy="3386143"/>
            <a:chOff x="3728898" y="2397426"/>
            <a:chExt cx="5177580" cy="3386143"/>
          </a:xfrm>
        </p:grpSpPr>
        <p:sp>
          <p:nvSpPr>
            <p:cNvPr id="6" name="椭圆 5"/>
            <p:cNvSpPr/>
            <p:nvPr/>
          </p:nvSpPr>
          <p:spPr>
            <a:xfrm>
              <a:off x="3819879" y="3114679"/>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A</a:t>
              </a:r>
              <a:endParaRPr lang="zh-CN" altLang="en-US" sz="2400" dirty="0"/>
            </a:p>
          </p:txBody>
        </p:sp>
        <p:sp>
          <p:nvSpPr>
            <p:cNvPr id="7" name="椭圆 6"/>
            <p:cNvSpPr/>
            <p:nvPr/>
          </p:nvSpPr>
          <p:spPr>
            <a:xfrm>
              <a:off x="4637312" y="2397426"/>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B</a:t>
              </a:r>
              <a:endParaRPr lang="zh-CN" altLang="en-US" sz="2400" dirty="0"/>
            </a:p>
          </p:txBody>
        </p:sp>
        <p:sp>
          <p:nvSpPr>
            <p:cNvPr id="8" name="椭圆 7"/>
            <p:cNvSpPr/>
            <p:nvPr/>
          </p:nvSpPr>
          <p:spPr>
            <a:xfrm>
              <a:off x="5448084" y="3120218"/>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C</a:t>
              </a:r>
              <a:endParaRPr lang="zh-CN" altLang="en-US" sz="2400" dirty="0"/>
            </a:p>
          </p:txBody>
        </p:sp>
        <p:sp>
          <p:nvSpPr>
            <p:cNvPr id="9" name="椭圆 8"/>
            <p:cNvSpPr/>
            <p:nvPr/>
          </p:nvSpPr>
          <p:spPr>
            <a:xfrm>
              <a:off x="3819879" y="3965494"/>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D</a:t>
              </a:r>
              <a:endParaRPr lang="zh-CN" altLang="en-US" sz="2400" dirty="0"/>
            </a:p>
          </p:txBody>
        </p:sp>
        <p:sp>
          <p:nvSpPr>
            <p:cNvPr id="10" name="椭圆 9"/>
            <p:cNvSpPr/>
            <p:nvPr/>
          </p:nvSpPr>
          <p:spPr>
            <a:xfrm>
              <a:off x="4916093" y="4087550"/>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E</a:t>
              </a:r>
              <a:endParaRPr lang="zh-CN" altLang="en-US" sz="2400" dirty="0"/>
            </a:p>
          </p:txBody>
        </p:sp>
        <p:sp>
          <p:nvSpPr>
            <p:cNvPr id="11" name="椭圆 10"/>
            <p:cNvSpPr/>
            <p:nvPr/>
          </p:nvSpPr>
          <p:spPr>
            <a:xfrm>
              <a:off x="4526772" y="5168685"/>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F</a:t>
              </a:r>
              <a:endParaRPr lang="zh-CN" altLang="en-US" sz="2400" dirty="0"/>
            </a:p>
          </p:txBody>
        </p:sp>
        <p:sp>
          <p:nvSpPr>
            <p:cNvPr id="12" name="椭圆 11"/>
            <p:cNvSpPr/>
            <p:nvPr/>
          </p:nvSpPr>
          <p:spPr>
            <a:xfrm>
              <a:off x="5969223" y="5459569"/>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G</a:t>
              </a:r>
              <a:endParaRPr lang="zh-CN" altLang="en-US" sz="2400" dirty="0"/>
            </a:p>
          </p:txBody>
        </p:sp>
        <p:sp>
          <p:nvSpPr>
            <p:cNvPr id="13" name="椭圆 12"/>
            <p:cNvSpPr/>
            <p:nvPr/>
          </p:nvSpPr>
          <p:spPr>
            <a:xfrm>
              <a:off x="6526596" y="4139460"/>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H</a:t>
              </a:r>
              <a:endParaRPr lang="zh-CN" altLang="en-US" sz="2400" dirty="0"/>
            </a:p>
          </p:txBody>
        </p:sp>
        <p:sp>
          <p:nvSpPr>
            <p:cNvPr id="14" name="椭圆 13"/>
            <p:cNvSpPr/>
            <p:nvPr/>
          </p:nvSpPr>
          <p:spPr>
            <a:xfrm>
              <a:off x="6631609" y="2714336"/>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I</a:t>
              </a:r>
              <a:endParaRPr lang="zh-CN" altLang="en-US" sz="2400" dirty="0"/>
            </a:p>
          </p:txBody>
        </p:sp>
        <p:sp>
          <p:nvSpPr>
            <p:cNvPr id="15" name="椭圆 14"/>
            <p:cNvSpPr/>
            <p:nvPr/>
          </p:nvSpPr>
          <p:spPr>
            <a:xfrm>
              <a:off x="7636976" y="3601613"/>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J</a:t>
              </a:r>
              <a:endParaRPr lang="zh-CN" altLang="en-US" sz="2400" dirty="0"/>
            </a:p>
          </p:txBody>
        </p:sp>
        <p:sp>
          <p:nvSpPr>
            <p:cNvPr id="16" name="椭圆 15"/>
            <p:cNvSpPr/>
            <p:nvPr/>
          </p:nvSpPr>
          <p:spPr>
            <a:xfrm>
              <a:off x="7531938" y="4758656"/>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K</a:t>
              </a:r>
              <a:endParaRPr lang="zh-CN" altLang="en-US" sz="2400" dirty="0"/>
            </a:p>
          </p:txBody>
        </p:sp>
        <p:sp>
          <p:nvSpPr>
            <p:cNvPr id="17" name="椭圆 16"/>
            <p:cNvSpPr/>
            <p:nvPr/>
          </p:nvSpPr>
          <p:spPr>
            <a:xfrm>
              <a:off x="8582478" y="5459569"/>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L</a:t>
              </a:r>
              <a:endParaRPr lang="zh-CN" altLang="en-US" sz="2400" dirty="0"/>
            </a:p>
          </p:txBody>
        </p:sp>
        <p:cxnSp>
          <p:nvCxnSpPr>
            <p:cNvPr id="18" name="直接连接符 17" descr="b"/>
            <p:cNvCxnSpPr>
              <a:stCxn id="7" idx="3"/>
              <a:endCxn id="6" idx="7"/>
            </p:cNvCxnSpPr>
            <p:nvPr/>
          </p:nvCxnSpPr>
          <p:spPr>
            <a:xfrm flipH="1">
              <a:off x="4096430" y="2673977"/>
              <a:ext cx="588331" cy="48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9" idx="0"/>
              <a:endCxn id="6" idx="4"/>
            </p:cNvCxnSpPr>
            <p:nvPr/>
          </p:nvCxnSpPr>
          <p:spPr>
            <a:xfrm flipV="1">
              <a:off x="3981879" y="3438679"/>
              <a:ext cx="0" cy="526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1" idx="1"/>
              <a:endCxn id="9" idx="4"/>
            </p:cNvCxnSpPr>
            <p:nvPr/>
          </p:nvCxnSpPr>
          <p:spPr>
            <a:xfrm flipH="1" flipV="1">
              <a:off x="3981879" y="4289494"/>
              <a:ext cx="592342" cy="926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1" idx="6"/>
              <a:endCxn id="12" idx="2"/>
            </p:cNvCxnSpPr>
            <p:nvPr/>
          </p:nvCxnSpPr>
          <p:spPr>
            <a:xfrm>
              <a:off x="4850772" y="5330685"/>
              <a:ext cx="1118451" cy="290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6" idx="3"/>
              <a:endCxn id="12" idx="6"/>
            </p:cNvCxnSpPr>
            <p:nvPr/>
          </p:nvCxnSpPr>
          <p:spPr>
            <a:xfrm flipH="1">
              <a:off x="6293223" y="5035207"/>
              <a:ext cx="1286164" cy="586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6" idx="5"/>
              <a:endCxn id="17" idx="1"/>
            </p:cNvCxnSpPr>
            <p:nvPr/>
          </p:nvCxnSpPr>
          <p:spPr>
            <a:xfrm>
              <a:off x="7808489" y="5035207"/>
              <a:ext cx="821438" cy="471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6" idx="0"/>
              <a:endCxn id="15" idx="4"/>
            </p:cNvCxnSpPr>
            <p:nvPr/>
          </p:nvCxnSpPr>
          <p:spPr>
            <a:xfrm flipV="1">
              <a:off x="7693938" y="3925613"/>
              <a:ext cx="105038" cy="8330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5" idx="1"/>
              <a:endCxn id="14" idx="5"/>
            </p:cNvCxnSpPr>
            <p:nvPr/>
          </p:nvCxnSpPr>
          <p:spPr>
            <a:xfrm flipH="1" flipV="1">
              <a:off x="6908160" y="2990887"/>
              <a:ext cx="776265" cy="658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5" idx="3"/>
              <a:endCxn id="13" idx="6"/>
            </p:cNvCxnSpPr>
            <p:nvPr/>
          </p:nvCxnSpPr>
          <p:spPr>
            <a:xfrm flipH="1">
              <a:off x="6850596" y="3878164"/>
              <a:ext cx="833829" cy="423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0" idx="7"/>
              <a:endCxn id="14" idx="3"/>
            </p:cNvCxnSpPr>
            <p:nvPr/>
          </p:nvCxnSpPr>
          <p:spPr>
            <a:xfrm flipV="1">
              <a:off x="5192644" y="2990887"/>
              <a:ext cx="1486414" cy="1144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0" idx="6"/>
              <a:endCxn id="13" idx="2"/>
            </p:cNvCxnSpPr>
            <p:nvPr/>
          </p:nvCxnSpPr>
          <p:spPr>
            <a:xfrm>
              <a:off x="5240093" y="4249550"/>
              <a:ext cx="1286503" cy="5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0" idx="5"/>
              <a:endCxn id="12" idx="0"/>
            </p:cNvCxnSpPr>
            <p:nvPr/>
          </p:nvCxnSpPr>
          <p:spPr>
            <a:xfrm>
              <a:off x="5192644" y="4364101"/>
              <a:ext cx="938579" cy="1095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3" idx="4"/>
              <a:endCxn id="12" idx="0"/>
            </p:cNvCxnSpPr>
            <p:nvPr/>
          </p:nvCxnSpPr>
          <p:spPr>
            <a:xfrm flipH="1">
              <a:off x="6131223" y="4463460"/>
              <a:ext cx="557373" cy="996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6" idx="5"/>
              <a:endCxn id="10" idx="2"/>
            </p:cNvCxnSpPr>
            <p:nvPr/>
          </p:nvCxnSpPr>
          <p:spPr>
            <a:xfrm>
              <a:off x="4096430" y="3391230"/>
              <a:ext cx="819663" cy="858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7" idx="5"/>
              <a:endCxn id="8" idx="1"/>
            </p:cNvCxnSpPr>
            <p:nvPr/>
          </p:nvCxnSpPr>
          <p:spPr>
            <a:xfrm>
              <a:off x="4913863" y="2673977"/>
              <a:ext cx="581670" cy="493690"/>
            </a:xfrm>
            <a:prstGeom prst="line">
              <a:avLst/>
            </a:prstGeom>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164989" y="2607906"/>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34" name="文本框 33"/>
            <p:cNvSpPr txBox="1"/>
            <p:nvPr/>
          </p:nvSpPr>
          <p:spPr>
            <a:xfrm>
              <a:off x="3728898" y="3488354"/>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35" name="文本框 34"/>
            <p:cNvSpPr txBox="1"/>
            <p:nvPr/>
          </p:nvSpPr>
          <p:spPr>
            <a:xfrm>
              <a:off x="5093477" y="2575922"/>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36" name="文本框 35"/>
            <p:cNvSpPr txBox="1"/>
            <p:nvPr/>
          </p:nvSpPr>
          <p:spPr>
            <a:xfrm>
              <a:off x="4380070" y="3468511"/>
              <a:ext cx="340158" cy="461665"/>
            </a:xfrm>
            <a:prstGeom prst="rect">
              <a:avLst/>
            </a:prstGeom>
            <a:noFill/>
          </p:spPr>
          <p:txBody>
            <a:bodyPr wrap="none" rtlCol="0">
              <a:spAutoFit/>
            </a:bodyPr>
            <a:lstStyle/>
            <a:p>
              <a:r>
                <a:rPr lang="en-US" altLang="zh-CN" sz="2400" dirty="0"/>
                <a:t>6</a:t>
              </a:r>
              <a:endParaRPr lang="zh-CN" altLang="en-US" sz="2400" dirty="0"/>
            </a:p>
          </p:txBody>
        </p:sp>
        <p:sp>
          <p:nvSpPr>
            <p:cNvPr id="37" name="文本框 36"/>
            <p:cNvSpPr txBox="1"/>
            <p:nvPr/>
          </p:nvSpPr>
          <p:spPr>
            <a:xfrm>
              <a:off x="3991830" y="4545081"/>
              <a:ext cx="340158" cy="461665"/>
            </a:xfrm>
            <a:prstGeom prst="rect">
              <a:avLst/>
            </a:prstGeom>
            <a:noFill/>
          </p:spPr>
          <p:txBody>
            <a:bodyPr wrap="none" rtlCol="0">
              <a:spAutoFit/>
            </a:bodyPr>
            <a:lstStyle/>
            <a:p>
              <a:r>
                <a:rPr lang="en-US" altLang="zh-CN" sz="2400" dirty="0"/>
                <a:t>4</a:t>
              </a:r>
              <a:endParaRPr lang="zh-CN" altLang="en-US" sz="2400" dirty="0"/>
            </a:p>
          </p:txBody>
        </p:sp>
        <p:sp>
          <p:nvSpPr>
            <p:cNvPr id="38" name="文本框 37"/>
            <p:cNvSpPr txBox="1"/>
            <p:nvPr/>
          </p:nvSpPr>
          <p:spPr>
            <a:xfrm>
              <a:off x="5184697" y="5093944"/>
              <a:ext cx="340158" cy="461665"/>
            </a:xfrm>
            <a:prstGeom prst="rect">
              <a:avLst/>
            </a:prstGeom>
            <a:noFill/>
          </p:spPr>
          <p:txBody>
            <a:bodyPr wrap="none" rtlCol="0">
              <a:spAutoFit/>
            </a:bodyPr>
            <a:lstStyle/>
            <a:p>
              <a:r>
                <a:rPr lang="en-US" altLang="zh-CN" sz="2400" dirty="0"/>
                <a:t>4</a:t>
              </a:r>
              <a:endParaRPr lang="zh-CN" altLang="en-US" sz="2400" dirty="0"/>
            </a:p>
          </p:txBody>
        </p:sp>
        <p:sp>
          <p:nvSpPr>
            <p:cNvPr id="39" name="文本框 38"/>
            <p:cNvSpPr txBox="1"/>
            <p:nvPr/>
          </p:nvSpPr>
          <p:spPr>
            <a:xfrm>
              <a:off x="5551737" y="4573542"/>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40" name="文本框 39"/>
            <p:cNvSpPr txBox="1"/>
            <p:nvPr/>
          </p:nvSpPr>
          <p:spPr>
            <a:xfrm>
              <a:off x="6152810" y="4702630"/>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41" name="文本框 40"/>
            <p:cNvSpPr txBox="1"/>
            <p:nvPr/>
          </p:nvSpPr>
          <p:spPr>
            <a:xfrm>
              <a:off x="5762418" y="3939227"/>
              <a:ext cx="340158" cy="461665"/>
            </a:xfrm>
            <a:prstGeom prst="rect">
              <a:avLst/>
            </a:prstGeom>
            <a:noFill/>
          </p:spPr>
          <p:txBody>
            <a:bodyPr wrap="none" rtlCol="0">
              <a:spAutoFit/>
            </a:bodyPr>
            <a:lstStyle/>
            <a:p>
              <a:r>
                <a:rPr lang="en-US" altLang="zh-CN" sz="2400" dirty="0"/>
                <a:t>4</a:t>
              </a:r>
              <a:endParaRPr lang="zh-CN" altLang="en-US" sz="2400" dirty="0"/>
            </a:p>
          </p:txBody>
        </p:sp>
        <p:sp>
          <p:nvSpPr>
            <p:cNvPr id="42" name="文本框 41"/>
            <p:cNvSpPr txBox="1"/>
            <p:nvPr/>
          </p:nvSpPr>
          <p:spPr>
            <a:xfrm>
              <a:off x="5932497" y="3354702"/>
              <a:ext cx="340158" cy="461665"/>
            </a:xfrm>
            <a:prstGeom prst="rect">
              <a:avLst/>
            </a:prstGeom>
            <a:noFill/>
          </p:spPr>
          <p:txBody>
            <a:bodyPr wrap="none" rtlCol="0">
              <a:spAutoFit/>
            </a:bodyPr>
            <a:lstStyle/>
            <a:p>
              <a:r>
                <a:rPr lang="en-US" altLang="zh-CN" sz="2400" dirty="0"/>
                <a:t>7</a:t>
              </a:r>
              <a:endParaRPr lang="zh-CN" altLang="en-US" sz="2400" dirty="0"/>
            </a:p>
          </p:txBody>
        </p:sp>
        <p:sp>
          <p:nvSpPr>
            <p:cNvPr id="43" name="文本框 42"/>
            <p:cNvSpPr txBox="1"/>
            <p:nvPr/>
          </p:nvSpPr>
          <p:spPr>
            <a:xfrm>
              <a:off x="7058632" y="3180507"/>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44" name="文本框 43"/>
            <p:cNvSpPr txBox="1"/>
            <p:nvPr/>
          </p:nvSpPr>
          <p:spPr>
            <a:xfrm>
              <a:off x="7032846" y="3789508"/>
              <a:ext cx="340158" cy="461665"/>
            </a:xfrm>
            <a:prstGeom prst="rect">
              <a:avLst/>
            </a:prstGeom>
            <a:noFill/>
          </p:spPr>
          <p:txBody>
            <a:bodyPr wrap="none" rtlCol="0">
              <a:spAutoFit/>
            </a:bodyPr>
            <a:lstStyle/>
            <a:p>
              <a:r>
                <a:rPr lang="en-US" altLang="zh-CN" sz="2400" dirty="0"/>
                <a:t>7</a:t>
              </a:r>
              <a:endParaRPr lang="zh-CN" altLang="en-US" sz="2400" dirty="0"/>
            </a:p>
          </p:txBody>
        </p:sp>
        <p:sp>
          <p:nvSpPr>
            <p:cNvPr id="45" name="文本框 44"/>
            <p:cNvSpPr txBox="1"/>
            <p:nvPr/>
          </p:nvSpPr>
          <p:spPr>
            <a:xfrm>
              <a:off x="7652643" y="4166125"/>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46" name="文本框 45"/>
            <p:cNvSpPr txBox="1"/>
            <p:nvPr/>
          </p:nvSpPr>
          <p:spPr>
            <a:xfrm>
              <a:off x="6793153" y="4961514"/>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47" name="文本框 46"/>
            <p:cNvSpPr txBox="1"/>
            <p:nvPr/>
          </p:nvSpPr>
          <p:spPr>
            <a:xfrm>
              <a:off x="7992801" y="5118596"/>
              <a:ext cx="340158" cy="461665"/>
            </a:xfrm>
            <a:prstGeom prst="rect">
              <a:avLst/>
            </a:prstGeom>
            <a:noFill/>
          </p:spPr>
          <p:txBody>
            <a:bodyPr wrap="none" rtlCol="0">
              <a:spAutoFit/>
            </a:bodyPr>
            <a:lstStyle/>
            <a:p>
              <a:r>
                <a:rPr lang="en-US" altLang="zh-CN" sz="2400" dirty="0"/>
                <a:t>6</a:t>
              </a:r>
              <a:endParaRPr lang="zh-CN" altLang="en-US" sz="2400" dirty="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搜索算法的形式化描述</a:t>
            </a:r>
            <a:endParaRPr lang="zh-CN" altLang="en-US" dirty="0"/>
          </a:p>
        </p:txBody>
      </p:sp>
      <p:sp>
        <p:nvSpPr>
          <p:cNvPr id="3" name="内容占位符 2"/>
          <p:cNvSpPr>
            <a:spLocks noGrp="1"/>
          </p:cNvSpPr>
          <p:nvPr>
            <p:ph idx="1"/>
          </p:nvPr>
        </p:nvSpPr>
        <p:spPr>
          <a:xfrm>
            <a:off x="394448" y="789709"/>
            <a:ext cx="6028656" cy="5905661"/>
          </a:xfrm>
        </p:spPr>
        <p:txBody>
          <a:bodyPr>
            <a:normAutofit/>
          </a:bodyPr>
          <a:lstStyle/>
          <a:p>
            <a:r>
              <a:rPr lang="zh-CN" altLang="en-US" dirty="0"/>
              <a:t>状态转移</a:t>
            </a:r>
            <a:endParaRPr lang="en-US" altLang="zh-CN" dirty="0"/>
          </a:p>
          <a:p>
            <a:pPr lvl="1"/>
            <a:r>
              <a:rPr lang="zh-CN" altLang="en-US" dirty="0"/>
              <a:t>对智能体选择了一个动作之后，其所处状态的相应变化</a:t>
            </a:r>
            <a:endParaRPr lang="zh-CN" altLang="en-US" dirty="0"/>
          </a:p>
          <a:p>
            <a:r>
              <a:rPr lang="zh-CN" altLang="en-US" dirty="0"/>
              <a:t>路径</a:t>
            </a:r>
            <a:r>
              <a:rPr lang="en-US" altLang="zh-CN" dirty="0"/>
              <a:t>/</a:t>
            </a:r>
            <a:r>
              <a:rPr lang="zh-CN" altLang="en-US" dirty="0"/>
              <a:t>代价</a:t>
            </a:r>
            <a:endParaRPr lang="zh-CN" altLang="en-US" dirty="0"/>
          </a:p>
          <a:p>
            <a:pPr lvl="1"/>
            <a:r>
              <a:rPr lang="zh-CN" altLang="en-US" dirty="0"/>
              <a:t>一个状态序列。该状态序列被一系列操作所连接。</a:t>
            </a:r>
            <a:endParaRPr lang="en-US" altLang="zh-CN" dirty="0"/>
          </a:p>
          <a:p>
            <a:pPr lvl="1"/>
            <a:r>
              <a:rPr lang="zh-CN" altLang="en-US" dirty="0"/>
              <a:t>如从</a:t>
            </a:r>
            <a:r>
              <a:rPr lang="en-US" altLang="zh-CN" dirty="0"/>
              <a:t>A</a:t>
            </a:r>
            <a:r>
              <a:rPr lang="zh-CN" altLang="en-US" dirty="0"/>
              <a:t>到</a:t>
            </a:r>
            <a:r>
              <a:rPr lang="en-US" altLang="zh-CN" dirty="0"/>
              <a:t>K</a:t>
            </a:r>
            <a:r>
              <a:rPr lang="zh-CN" altLang="en-US" dirty="0"/>
              <a:t>所形成的路径。</a:t>
            </a:r>
            <a:endParaRPr lang="zh-CN" altLang="en-US" dirty="0"/>
          </a:p>
          <a:p>
            <a:r>
              <a:rPr lang="zh-CN" altLang="en-US" dirty="0"/>
              <a:t>目标测试</a:t>
            </a:r>
            <a:endParaRPr lang="zh-CN" altLang="en-US" dirty="0"/>
          </a:p>
          <a:p>
            <a:pPr lvl="1"/>
            <a:r>
              <a:rPr lang="zh-CN" altLang="en-US" dirty="0"/>
              <a:t>评估当前状态是否为目标状态</a:t>
            </a:r>
            <a:endParaRPr lang="zh-CN" altLang="en-US" dirty="0"/>
          </a:p>
        </p:txBody>
      </p:sp>
      <p:sp>
        <p:nvSpPr>
          <p:cNvPr id="4" name="矩形 3"/>
          <p:cNvSpPr/>
          <p:nvPr/>
        </p:nvSpPr>
        <p:spPr>
          <a:xfrm>
            <a:off x="6462395" y="4617989"/>
            <a:ext cx="5287347" cy="1077218"/>
          </a:xfrm>
          <a:prstGeom prst="rect">
            <a:avLst/>
          </a:prstGeom>
        </p:spPr>
        <p:txBody>
          <a:bodyPr wrap="square">
            <a:spAutoFit/>
          </a:bodyPr>
          <a:lstStyle/>
          <a:p>
            <a:pPr algn="ctr"/>
            <a:r>
              <a:rPr lang="zh-CN" altLang="en-US" sz="3200" b="1" dirty="0">
                <a:latin typeface="华文楷体" panose="02010600040101010101" pitchFamily="2" charset="-122"/>
                <a:ea typeface="华文楷体" panose="02010600040101010101" pitchFamily="2" charset="-122"/>
                <a:cs typeface="Times New Roman" panose="02020603050405020304" pitchFamily="16" charset="0"/>
              </a:rPr>
              <a:t>问题：寻找从城市</a:t>
            </a:r>
            <a:r>
              <a:rPr lang="en-US" altLang="zh-CN" sz="3200" b="1" dirty="0">
                <a:latin typeface="华文楷体" panose="02010600040101010101" pitchFamily="2" charset="-122"/>
                <a:ea typeface="华文楷体" panose="02010600040101010101" pitchFamily="2" charset="-122"/>
                <a:cs typeface="Times New Roman" panose="02020603050405020304" pitchFamily="16" charset="0"/>
              </a:rPr>
              <a:t>A</a:t>
            </a:r>
            <a:r>
              <a:rPr lang="zh-CN" altLang="en-US" sz="3200" b="1" dirty="0">
                <a:latin typeface="华文楷体" panose="02010600040101010101" pitchFamily="2" charset="-122"/>
                <a:ea typeface="华文楷体" panose="02010600040101010101" pitchFamily="2" charset="-122"/>
                <a:cs typeface="Times New Roman" panose="02020603050405020304" pitchFamily="16" charset="0"/>
              </a:rPr>
              <a:t>到城市</a:t>
            </a:r>
            <a:r>
              <a:rPr lang="en-US" altLang="zh-CN" sz="3200" b="1" dirty="0">
                <a:latin typeface="华文楷体" panose="02010600040101010101" pitchFamily="2" charset="-122"/>
                <a:ea typeface="华文楷体" panose="02010600040101010101" pitchFamily="2" charset="-122"/>
                <a:cs typeface="Times New Roman" panose="02020603050405020304" pitchFamily="16" charset="0"/>
              </a:rPr>
              <a:t>K</a:t>
            </a:r>
            <a:r>
              <a:rPr lang="zh-CN" altLang="en-US" sz="3200" b="1" dirty="0">
                <a:latin typeface="华文楷体" panose="02010600040101010101" pitchFamily="2" charset="-122"/>
                <a:ea typeface="华文楷体" panose="02010600040101010101" pitchFamily="2" charset="-122"/>
                <a:cs typeface="Times New Roman" panose="02020603050405020304" pitchFamily="16" charset="0"/>
              </a:rPr>
              <a:t>之间行驶时间最短路线？</a:t>
            </a:r>
            <a:endParaRPr lang="en-US" altLang="zh-CN" sz="3200" b="1" dirty="0">
              <a:latin typeface="华文楷体" panose="02010600040101010101" pitchFamily="2" charset="-122"/>
              <a:ea typeface="华文楷体" panose="02010600040101010101" pitchFamily="2" charset="-122"/>
              <a:cs typeface="Times New Roman" panose="02020603050405020304" pitchFamily="16" charset="0"/>
            </a:endParaRPr>
          </a:p>
        </p:txBody>
      </p:sp>
      <p:grpSp>
        <p:nvGrpSpPr>
          <p:cNvPr id="5" name="组合 4"/>
          <p:cNvGrpSpPr/>
          <p:nvPr/>
        </p:nvGrpSpPr>
        <p:grpSpPr>
          <a:xfrm>
            <a:off x="6545920" y="1096053"/>
            <a:ext cx="5177580" cy="3386143"/>
            <a:chOff x="3728898" y="2397426"/>
            <a:chExt cx="5177580" cy="3386143"/>
          </a:xfrm>
        </p:grpSpPr>
        <p:sp>
          <p:nvSpPr>
            <p:cNvPr id="6" name="椭圆 5"/>
            <p:cNvSpPr/>
            <p:nvPr/>
          </p:nvSpPr>
          <p:spPr>
            <a:xfrm>
              <a:off x="3819879" y="3114679"/>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A</a:t>
              </a:r>
              <a:endParaRPr lang="zh-CN" altLang="en-US" sz="2400" dirty="0"/>
            </a:p>
          </p:txBody>
        </p:sp>
        <p:sp>
          <p:nvSpPr>
            <p:cNvPr id="7" name="椭圆 6"/>
            <p:cNvSpPr/>
            <p:nvPr/>
          </p:nvSpPr>
          <p:spPr>
            <a:xfrm>
              <a:off x="4637312" y="2397426"/>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B</a:t>
              </a:r>
              <a:endParaRPr lang="zh-CN" altLang="en-US" sz="2400" dirty="0"/>
            </a:p>
          </p:txBody>
        </p:sp>
        <p:sp>
          <p:nvSpPr>
            <p:cNvPr id="8" name="椭圆 7"/>
            <p:cNvSpPr/>
            <p:nvPr/>
          </p:nvSpPr>
          <p:spPr>
            <a:xfrm>
              <a:off x="5448084" y="3120218"/>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C</a:t>
              </a:r>
              <a:endParaRPr lang="zh-CN" altLang="en-US" sz="2400" dirty="0"/>
            </a:p>
          </p:txBody>
        </p:sp>
        <p:sp>
          <p:nvSpPr>
            <p:cNvPr id="9" name="椭圆 8"/>
            <p:cNvSpPr/>
            <p:nvPr/>
          </p:nvSpPr>
          <p:spPr>
            <a:xfrm>
              <a:off x="3819879" y="3965494"/>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D</a:t>
              </a:r>
              <a:endParaRPr lang="zh-CN" altLang="en-US" sz="2400" dirty="0"/>
            </a:p>
          </p:txBody>
        </p:sp>
        <p:sp>
          <p:nvSpPr>
            <p:cNvPr id="10" name="椭圆 9"/>
            <p:cNvSpPr/>
            <p:nvPr/>
          </p:nvSpPr>
          <p:spPr>
            <a:xfrm>
              <a:off x="4916093" y="4087550"/>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E</a:t>
              </a:r>
              <a:endParaRPr lang="zh-CN" altLang="en-US" sz="2400" dirty="0"/>
            </a:p>
          </p:txBody>
        </p:sp>
        <p:sp>
          <p:nvSpPr>
            <p:cNvPr id="11" name="椭圆 10"/>
            <p:cNvSpPr/>
            <p:nvPr/>
          </p:nvSpPr>
          <p:spPr>
            <a:xfrm>
              <a:off x="4526772" y="5168685"/>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F</a:t>
              </a:r>
              <a:endParaRPr lang="zh-CN" altLang="en-US" sz="2400" dirty="0"/>
            </a:p>
          </p:txBody>
        </p:sp>
        <p:sp>
          <p:nvSpPr>
            <p:cNvPr id="12" name="椭圆 11"/>
            <p:cNvSpPr/>
            <p:nvPr/>
          </p:nvSpPr>
          <p:spPr>
            <a:xfrm>
              <a:off x="5969223" y="5459569"/>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G</a:t>
              </a:r>
              <a:endParaRPr lang="zh-CN" altLang="en-US" sz="2400" dirty="0"/>
            </a:p>
          </p:txBody>
        </p:sp>
        <p:sp>
          <p:nvSpPr>
            <p:cNvPr id="13" name="椭圆 12"/>
            <p:cNvSpPr/>
            <p:nvPr/>
          </p:nvSpPr>
          <p:spPr>
            <a:xfrm>
              <a:off x="6526596" y="4139460"/>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H</a:t>
              </a:r>
              <a:endParaRPr lang="zh-CN" altLang="en-US" sz="2400" dirty="0"/>
            </a:p>
          </p:txBody>
        </p:sp>
        <p:sp>
          <p:nvSpPr>
            <p:cNvPr id="14" name="椭圆 13"/>
            <p:cNvSpPr/>
            <p:nvPr/>
          </p:nvSpPr>
          <p:spPr>
            <a:xfrm>
              <a:off x="6631609" y="2714336"/>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I</a:t>
              </a:r>
              <a:endParaRPr lang="zh-CN" altLang="en-US" sz="2400" dirty="0"/>
            </a:p>
          </p:txBody>
        </p:sp>
        <p:sp>
          <p:nvSpPr>
            <p:cNvPr id="15" name="椭圆 14"/>
            <p:cNvSpPr/>
            <p:nvPr/>
          </p:nvSpPr>
          <p:spPr>
            <a:xfrm>
              <a:off x="7636976" y="3601613"/>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J</a:t>
              </a:r>
              <a:endParaRPr lang="zh-CN" altLang="en-US" sz="2400" dirty="0"/>
            </a:p>
          </p:txBody>
        </p:sp>
        <p:sp>
          <p:nvSpPr>
            <p:cNvPr id="16" name="椭圆 15"/>
            <p:cNvSpPr/>
            <p:nvPr/>
          </p:nvSpPr>
          <p:spPr>
            <a:xfrm>
              <a:off x="7531938" y="4758656"/>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K</a:t>
              </a:r>
              <a:endParaRPr lang="zh-CN" altLang="en-US" sz="2400" dirty="0"/>
            </a:p>
          </p:txBody>
        </p:sp>
        <p:sp>
          <p:nvSpPr>
            <p:cNvPr id="17" name="椭圆 16"/>
            <p:cNvSpPr/>
            <p:nvPr/>
          </p:nvSpPr>
          <p:spPr>
            <a:xfrm>
              <a:off x="8582478" y="5459569"/>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L</a:t>
              </a:r>
              <a:endParaRPr lang="zh-CN" altLang="en-US" sz="2400" dirty="0"/>
            </a:p>
          </p:txBody>
        </p:sp>
        <p:cxnSp>
          <p:nvCxnSpPr>
            <p:cNvPr id="18" name="直接连接符 17" descr="b"/>
            <p:cNvCxnSpPr>
              <a:stCxn id="7" idx="3"/>
              <a:endCxn id="6" idx="7"/>
            </p:cNvCxnSpPr>
            <p:nvPr/>
          </p:nvCxnSpPr>
          <p:spPr>
            <a:xfrm flipH="1">
              <a:off x="4096430" y="2673977"/>
              <a:ext cx="588331" cy="48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9" idx="0"/>
              <a:endCxn id="6" idx="4"/>
            </p:cNvCxnSpPr>
            <p:nvPr/>
          </p:nvCxnSpPr>
          <p:spPr>
            <a:xfrm flipV="1">
              <a:off x="3981879" y="3438679"/>
              <a:ext cx="0" cy="526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1" idx="1"/>
              <a:endCxn id="9" idx="4"/>
            </p:cNvCxnSpPr>
            <p:nvPr/>
          </p:nvCxnSpPr>
          <p:spPr>
            <a:xfrm flipH="1" flipV="1">
              <a:off x="3981879" y="4289494"/>
              <a:ext cx="592342" cy="926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1" idx="6"/>
              <a:endCxn id="12" idx="2"/>
            </p:cNvCxnSpPr>
            <p:nvPr/>
          </p:nvCxnSpPr>
          <p:spPr>
            <a:xfrm>
              <a:off x="4850772" y="5330685"/>
              <a:ext cx="1118451" cy="290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6" idx="3"/>
              <a:endCxn id="12" idx="6"/>
            </p:cNvCxnSpPr>
            <p:nvPr/>
          </p:nvCxnSpPr>
          <p:spPr>
            <a:xfrm flipH="1">
              <a:off x="6293223" y="5035207"/>
              <a:ext cx="1286164" cy="586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6" idx="5"/>
              <a:endCxn id="17" idx="1"/>
            </p:cNvCxnSpPr>
            <p:nvPr/>
          </p:nvCxnSpPr>
          <p:spPr>
            <a:xfrm>
              <a:off x="7808489" y="5035207"/>
              <a:ext cx="821438" cy="471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6" idx="0"/>
              <a:endCxn id="15" idx="4"/>
            </p:cNvCxnSpPr>
            <p:nvPr/>
          </p:nvCxnSpPr>
          <p:spPr>
            <a:xfrm flipV="1">
              <a:off x="7693938" y="3925613"/>
              <a:ext cx="105038" cy="8330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5" idx="1"/>
              <a:endCxn id="14" idx="5"/>
            </p:cNvCxnSpPr>
            <p:nvPr/>
          </p:nvCxnSpPr>
          <p:spPr>
            <a:xfrm flipH="1" flipV="1">
              <a:off x="6908160" y="2990887"/>
              <a:ext cx="776265" cy="658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5" idx="3"/>
              <a:endCxn id="13" idx="6"/>
            </p:cNvCxnSpPr>
            <p:nvPr/>
          </p:nvCxnSpPr>
          <p:spPr>
            <a:xfrm flipH="1">
              <a:off x="6850596" y="3878164"/>
              <a:ext cx="833829" cy="423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0" idx="7"/>
              <a:endCxn id="14" idx="3"/>
            </p:cNvCxnSpPr>
            <p:nvPr/>
          </p:nvCxnSpPr>
          <p:spPr>
            <a:xfrm flipV="1">
              <a:off x="5192644" y="2990887"/>
              <a:ext cx="1486414" cy="1144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0" idx="6"/>
              <a:endCxn id="13" idx="2"/>
            </p:cNvCxnSpPr>
            <p:nvPr/>
          </p:nvCxnSpPr>
          <p:spPr>
            <a:xfrm>
              <a:off x="5240093" y="4249550"/>
              <a:ext cx="1286503" cy="5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0" idx="5"/>
              <a:endCxn id="12" idx="0"/>
            </p:cNvCxnSpPr>
            <p:nvPr/>
          </p:nvCxnSpPr>
          <p:spPr>
            <a:xfrm>
              <a:off x="5192644" y="4364101"/>
              <a:ext cx="938579" cy="1095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3" idx="4"/>
              <a:endCxn id="12" idx="0"/>
            </p:cNvCxnSpPr>
            <p:nvPr/>
          </p:nvCxnSpPr>
          <p:spPr>
            <a:xfrm flipH="1">
              <a:off x="6131223" y="4463460"/>
              <a:ext cx="557373" cy="996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6" idx="5"/>
              <a:endCxn id="10" idx="2"/>
            </p:cNvCxnSpPr>
            <p:nvPr/>
          </p:nvCxnSpPr>
          <p:spPr>
            <a:xfrm>
              <a:off x="4096430" y="3391230"/>
              <a:ext cx="819663" cy="858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7" idx="5"/>
              <a:endCxn id="8" idx="1"/>
            </p:cNvCxnSpPr>
            <p:nvPr/>
          </p:nvCxnSpPr>
          <p:spPr>
            <a:xfrm>
              <a:off x="4913863" y="2673977"/>
              <a:ext cx="581670" cy="493690"/>
            </a:xfrm>
            <a:prstGeom prst="line">
              <a:avLst/>
            </a:prstGeom>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164989" y="2607906"/>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34" name="文本框 33"/>
            <p:cNvSpPr txBox="1"/>
            <p:nvPr/>
          </p:nvSpPr>
          <p:spPr>
            <a:xfrm>
              <a:off x="3728898" y="3488354"/>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35" name="文本框 34"/>
            <p:cNvSpPr txBox="1"/>
            <p:nvPr/>
          </p:nvSpPr>
          <p:spPr>
            <a:xfrm>
              <a:off x="5093477" y="2575922"/>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36" name="文本框 35"/>
            <p:cNvSpPr txBox="1"/>
            <p:nvPr/>
          </p:nvSpPr>
          <p:spPr>
            <a:xfrm>
              <a:off x="4380070" y="3468511"/>
              <a:ext cx="340158" cy="461665"/>
            </a:xfrm>
            <a:prstGeom prst="rect">
              <a:avLst/>
            </a:prstGeom>
            <a:noFill/>
          </p:spPr>
          <p:txBody>
            <a:bodyPr wrap="none" rtlCol="0">
              <a:spAutoFit/>
            </a:bodyPr>
            <a:lstStyle/>
            <a:p>
              <a:r>
                <a:rPr lang="en-US" altLang="zh-CN" sz="2400" dirty="0"/>
                <a:t>6</a:t>
              </a:r>
              <a:endParaRPr lang="zh-CN" altLang="en-US" sz="2400" dirty="0"/>
            </a:p>
          </p:txBody>
        </p:sp>
        <p:sp>
          <p:nvSpPr>
            <p:cNvPr id="37" name="文本框 36"/>
            <p:cNvSpPr txBox="1"/>
            <p:nvPr/>
          </p:nvSpPr>
          <p:spPr>
            <a:xfrm>
              <a:off x="3991830" y="4545081"/>
              <a:ext cx="340158" cy="461665"/>
            </a:xfrm>
            <a:prstGeom prst="rect">
              <a:avLst/>
            </a:prstGeom>
            <a:noFill/>
          </p:spPr>
          <p:txBody>
            <a:bodyPr wrap="none" rtlCol="0">
              <a:spAutoFit/>
            </a:bodyPr>
            <a:lstStyle/>
            <a:p>
              <a:r>
                <a:rPr lang="en-US" altLang="zh-CN" sz="2400" dirty="0"/>
                <a:t>4</a:t>
              </a:r>
              <a:endParaRPr lang="zh-CN" altLang="en-US" sz="2400" dirty="0"/>
            </a:p>
          </p:txBody>
        </p:sp>
        <p:sp>
          <p:nvSpPr>
            <p:cNvPr id="38" name="文本框 37"/>
            <p:cNvSpPr txBox="1"/>
            <p:nvPr/>
          </p:nvSpPr>
          <p:spPr>
            <a:xfrm>
              <a:off x="5184697" y="5093944"/>
              <a:ext cx="340158" cy="461665"/>
            </a:xfrm>
            <a:prstGeom prst="rect">
              <a:avLst/>
            </a:prstGeom>
            <a:noFill/>
          </p:spPr>
          <p:txBody>
            <a:bodyPr wrap="none" rtlCol="0">
              <a:spAutoFit/>
            </a:bodyPr>
            <a:lstStyle/>
            <a:p>
              <a:r>
                <a:rPr lang="en-US" altLang="zh-CN" sz="2400" dirty="0"/>
                <a:t>4</a:t>
              </a:r>
              <a:endParaRPr lang="zh-CN" altLang="en-US" sz="2400" dirty="0"/>
            </a:p>
          </p:txBody>
        </p:sp>
        <p:sp>
          <p:nvSpPr>
            <p:cNvPr id="39" name="文本框 38"/>
            <p:cNvSpPr txBox="1"/>
            <p:nvPr/>
          </p:nvSpPr>
          <p:spPr>
            <a:xfrm>
              <a:off x="5551737" y="4573542"/>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40" name="文本框 39"/>
            <p:cNvSpPr txBox="1"/>
            <p:nvPr/>
          </p:nvSpPr>
          <p:spPr>
            <a:xfrm>
              <a:off x="6152810" y="4702630"/>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41" name="文本框 40"/>
            <p:cNvSpPr txBox="1"/>
            <p:nvPr/>
          </p:nvSpPr>
          <p:spPr>
            <a:xfrm>
              <a:off x="5762418" y="3939227"/>
              <a:ext cx="340158" cy="461665"/>
            </a:xfrm>
            <a:prstGeom prst="rect">
              <a:avLst/>
            </a:prstGeom>
            <a:noFill/>
          </p:spPr>
          <p:txBody>
            <a:bodyPr wrap="none" rtlCol="0">
              <a:spAutoFit/>
            </a:bodyPr>
            <a:lstStyle/>
            <a:p>
              <a:r>
                <a:rPr lang="en-US" altLang="zh-CN" sz="2400" dirty="0"/>
                <a:t>4</a:t>
              </a:r>
              <a:endParaRPr lang="zh-CN" altLang="en-US" sz="2400" dirty="0"/>
            </a:p>
          </p:txBody>
        </p:sp>
        <p:sp>
          <p:nvSpPr>
            <p:cNvPr id="42" name="文本框 41"/>
            <p:cNvSpPr txBox="1"/>
            <p:nvPr/>
          </p:nvSpPr>
          <p:spPr>
            <a:xfrm>
              <a:off x="5932497" y="3354702"/>
              <a:ext cx="340158" cy="461665"/>
            </a:xfrm>
            <a:prstGeom prst="rect">
              <a:avLst/>
            </a:prstGeom>
            <a:noFill/>
          </p:spPr>
          <p:txBody>
            <a:bodyPr wrap="none" rtlCol="0">
              <a:spAutoFit/>
            </a:bodyPr>
            <a:lstStyle/>
            <a:p>
              <a:r>
                <a:rPr lang="en-US" altLang="zh-CN" sz="2400" dirty="0"/>
                <a:t>7</a:t>
              </a:r>
              <a:endParaRPr lang="zh-CN" altLang="en-US" sz="2400" dirty="0"/>
            </a:p>
          </p:txBody>
        </p:sp>
        <p:sp>
          <p:nvSpPr>
            <p:cNvPr id="43" name="文本框 42"/>
            <p:cNvSpPr txBox="1"/>
            <p:nvPr/>
          </p:nvSpPr>
          <p:spPr>
            <a:xfrm>
              <a:off x="7058632" y="3180507"/>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44" name="文本框 43"/>
            <p:cNvSpPr txBox="1"/>
            <p:nvPr/>
          </p:nvSpPr>
          <p:spPr>
            <a:xfrm>
              <a:off x="7032846" y="3789508"/>
              <a:ext cx="340158" cy="461665"/>
            </a:xfrm>
            <a:prstGeom prst="rect">
              <a:avLst/>
            </a:prstGeom>
            <a:noFill/>
          </p:spPr>
          <p:txBody>
            <a:bodyPr wrap="none" rtlCol="0">
              <a:spAutoFit/>
            </a:bodyPr>
            <a:lstStyle/>
            <a:p>
              <a:r>
                <a:rPr lang="en-US" altLang="zh-CN" sz="2400" dirty="0"/>
                <a:t>7</a:t>
              </a:r>
              <a:endParaRPr lang="zh-CN" altLang="en-US" sz="2400" dirty="0"/>
            </a:p>
          </p:txBody>
        </p:sp>
        <p:sp>
          <p:nvSpPr>
            <p:cNvPr id="45" name="文本框 44"/>
            <p:cNvSpPr txBox="1"/>
            <p:nvPr/>
          </p:nvSpPr>
          <p:spPr>
            <a:xfrm>
              <a:off x="7652643" y="4166125"/>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46" name="文本框 45"/>
            <p:cNvSpPr txBox="1"/>
            <p:nvPr/>
          </p:nvSpPr>
          <p:spPr>
            <a:xfrm>
              <a:off x="6793153" y="4961514"/>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47" name="文本框 46"/>
            <p:cNvSpPr txBox="1"/>
            <p:nvPr/>
          </p:nvSpPr>
          <p:spPr>
            <a:xfrm>
              <a:off x="7992801" y="5118596"/>
              <a:ext cx="340158" cy="461665"/>
            </a:xfrm>
            <a:prstGeom prst="rect">
              <a:avLst/>
            </a:prstGeom>
            <a:noFill/>
          </p:spPr>
          <p:txBody>
            <a:bodyPr wrap="none" rtlCol="0">
              <a:spAutoFit/>
            </a:bodyPr>
            <a:lstStyle/>
            <a:p>
              <a:r>
                <a:rPr lang="en-US" altLang="zh-CN" sz="2400" dirty="0"/>
                <a:t>6</a:t>
              </a:r>
              <a:endParaRPr lang="zh-CN" altLang="en-US" sz="2400" dirty="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rPr>
              <a:t>搜索树：用一棵树来记录算法探索过的路径</a:t>
            </a:r>
            <a:endParaRPr lang="zh-CN" altLang="en-US" dirty="0"/>
          </a:p>
        </p:txBody>
      </p:sp>
      <p:sp>
        <p:nvSpPr>
          <p:cNvPr id="3" name="内容占位符 2"/>
          <p:cNvSpPr>
            <a:spLocks noGrp="1"/>
          </p:cNvSpPr>
          <p:nvPr>
            <p:ph idx="1"/>
          </p:nvPr>
        </p:nvSpPr>
        <p:spPr/>
        <p:txBody>
          <a:bodyPr/>
          <a:lstStyle/>
          <a:p>
            <a:r>
              <a:rPr lang="zh-CN" altLang="en-US" dirty="0"/>
              <a:t>搜索算法会时刻记录所有从初始结点出发已经探索过的路径，每次从中选出一条，从该路径末尾状态出发进行一次状态转移，探索一条尚未被探索过新路径。</a:t>
            </a:r>
            <a:endParaRPr lang="zh-CN" altLang="en-US" dirty="0"/>
          </a:p>
          <a:p>
            <a:endParaRPr lang="zh-CN" altLang="en-US" dirty="0"/>
          </a:p>
        </p:txBody>
      </p:sp>
      <p:pic>
        <p:nvPicPr>
          <p:cNvPr id="5" name="图片 4"/>
          <p:cNvPicPr/>
          <p:nvPr/>
        </p:nvPicPr>
        <p:blipFill>
          <a:blip r:embed="rId1"/>
          <a:stretch>
            <a:fillRect/>
          </a:stretch>
        </p:blipFill>
        <p:spPr>
          <a:xfrm>
            <a:off x="6560360" y="2549408"/>
            <a:ext cx="5567502" cy="3895745"/>
          </a:xfrm>
          <a:prstGeom prst="rect">
            <a:avLst/>
          </a:prstGeom>
        </p:spPr>
      </p:pic>
      <p:grpSp>
        <p:nvGrpSpPr>
          <p:cNvPr id="6" name="组合 5"/>
          <p:cNvGrpSpPr/>
          <p:nvPr/>
        </p:nvGrpSpPr>
        <p:grpSpPr>
          <a:xfrm>
            <a:off x="454061" y="2804208"/>
            <a:ext cx="5177580" cy="3386143"/>
            <a:chOff x="3728898" y="2397426"/>
            <a:chExt cx="5177580" cy="3386143"/>
          </a:xfrm>
        </p:grpSpPr>
        <p:sp>
          <p:nvSpPr>
            <p:cNvPr id="7" name="椭圆 6"/>
            <p:cNvSpPr/>
            <p:nvPr/>
          </p:nvSpPr>
          <p:spPr>
            <a:xfrm>
              <a:off x="3819879" y="3114679"/>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A</a:t>
              </a:r>
              <a:endParaRPr lang="zh-CN" altLang="en-US" sz="2400" dirty="0"/>
            </a:p>
          </p:txBody>
        </p:sp>
        <p:sp>
          <p:nvSpPr>
            <p:cNvPr id="8" name="椭圆 7"/>
            <p:cNvSpPr/>
            <p:nvPr/>
          </p:nvSpPr>
          <p:spPr>
            <a:xfrm>
              <a:off x="4637312" y="2397426"/>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B</a:t>
              </a:r>
              <a:endParaRPr lang="zh-CN" altLang="en-US" sz="2400" dirty="0"/>
            </a:p>
          </p:txBody>
        </p:sp>
        <p:sp>
          <p:nvSpPr>
            <p:cNvPr id="9" name="椭圆 8"/>
            <p:cNvSpPr/>
            <p:nvPr/>
          </p:nvSpPr>
          <p:spPr>
            <a:xfrm>
              <a:off x="5448084" y="3120218"/>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C</a:t>
              </a:r>
              <a:endParaRPr lang="zh-CN" altLang="en-US" sz="2400" dirty="0"/>
            </a:p>
          </p:txBody>
        </p:sp>
        <p:sp>
          <p:nvSpPr>
            <p:cNvPr id="10" name="椭圆 9"/>
            <p:cNvSpPr/>
            <p:nvPr/>
          </p:nvSpPr>
          <p:spPr>
            <a:xfrm>
              <a:off x="3819879" y="3965494"/>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D</a:t>
              </a:r>
              <a:endParaRPr lang="zh-CN" altLang="en-US" sz="2400" dirty="0"/>
            </a:p>
          </p:txBody>
        </p:sp>
        <p:sp>
          <p:nvSpPr>
            <p:cNvPr id="11" name="椭圆 10"/>
            <p:cNvSpPr/>
            <p:nvPr/>
          </p:nvSpPr>
          <p:spPr>
            <a:xfrm>
              <a:off x="4916093" y="4087550"/>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E</a:t>
              </a:r>
              <a:endParaRPr lang="zh-CN" altLang="en-US" sz="2400" dirty="0"/>
            </a:p>
          </p:txBody>
        </p:sp>
        <p:sp>
          <p:nvSpPr>
            <p:cNvPr id="12" name="椭圆 11"/>
            <p:cNvSpPr/>
            <p:nvPr/>
          </p:nvSpPr>
          <p:spPr>
            <a:xfrm>
              <a:off x="4526772" y="5168685"/>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F</a:t>
              </a:r>
              <a:endParaRPr lang="zh-CN" altLang="en-US" sz="2400" dirty="0"/>
            </a:p>
          </p:txBody>
        </p:sp>
        <p:sp>
          <p:nvSpPr>
            <p:cNvPr id="13" name="椭圆 12"/>
            <p:cNvSpPr/>
            <p:nvPr/>
          </p:nvSpPr>
          <p:spPr>
            <a:xfrm>
              <a:off x="5969223" y="5459569"/>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G</a:t>
              </a:r>
              <a:endParaRPr lang="zh-CN" altLang="en-US" sz="2400" dirty="0"/>
            </a:p>
          </p:txBody>
        </p:sp>
        <p:sp>
          <p:nvSpPr>
            <p:cNvPr id="14" name="椭圆 13"/>
            <p:cNvSpPr/>
            <p:nvPr/>
          </p:nvSpPr>
          <p:spPr>
            <a:xfrm>
              <a:off x="6526596" y="4139460"/>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H</a:t>
              </a:r>
              <a:endParaRPr lang="zh-CN" altLang="en-US" sz="2400" dirty="0"/>
            </a:p>
          </p:txBody>
        </p:sp>
        <p:sp>
          <p:nvSpPr>
            <p:cNvPr id="15" name="椭圆 14"/>
            <p:cNvSpPr/>
            <p:nvPr/>
          </p:nvSpPr>
          <p:spPr>
            <a:xfrm>
              <a:off x="6631609" y="2714336"/>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I</a:t>
              </a:r>
              <a:endParaRPr lang="zh-CN" altLang="en-US" sz="2400" dirty="0"/>
            </a:p>
          </p:txBody>
        </p:sp>
        <p:sp>
          <p:nvSpPr>
            <p:cNvPr id="16" name="椭圆 15"/>
            <p:cNvSpPr/>
            <p:nvPr/>
          </p:nvSpPr>
          <p:spPr>
            <a:xfrm>
              <a:off x="7636976" y="3601613"/>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J</a:t>
              </a:r>
              <a:endParaRPr lang="zh-CN" altLang="en-US" sz="2400" dirty="0"/>
            </a:p>
          </p:txBody>
        </p:sp>
        <p:sp>
          <p:nvSpPr>
            <p:cNvPr id="17" name="椭圆 16"/>
            <p:cNvSpPr/>
            <p:nvPr/>
          </p:nvSpPr>
          <p:spPr>
            <a:xfrm>
              <a:off x="7531938" y="4758656"/>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K</a:t>
              </a:r>
              <a:endParaRPr lang="zh-CN" altLang="en-US" sz="2400" dirty="0"/>
            </a:p>
          </p:txBody>
        </p:sp>
        <p:sp>
          <p:nvSpPr>
            <p:cNvPr id="18" name="椭圆 17"/>
            <p:cNvSpPr/>
            <p:nvPr/>
          </p:nvSpPr>
          <p:spPr>
            <a:xfrm>
              <a:off x="8582478" y="5459569"/>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L</a:t>
              </a:r>
              <a:endParaRPr lang="zh-CN" altLang="en-US" sz="2400" dirty="0"/>
            </a:p>
          </p:txBody>
        </p:sp>
        <p:cxnSp>
          <p:nvCxnSpPr>
            <p:cNvPr id="19" name="直接连接符 18" descr="b"/>
            <p:cNvCxnSpPr>
              <a:stCxn id="8" idx="3"/>
              <a:endCxn id="7" idx="7"/>
            </p:cNvCxnSpPr>
            <p:nvPr/>
          </p:nvCxnSpPr>
          <p:spPr>
            <a:xfrm flipH="1">
              <a:off x="4096430" y="2673977"/>
              <a:ext cx="588331" cy="48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0" idx="0"/>
              <a:endCxn id="7" idx="4"/>
            </p:cNvCxnSpPr>
            <p:nvPr/>
          </p:nvCxnSpPr>
          <p:spPr>
            <a:xfrm flipV="1">
              <a:off x="3981879" y="3438679"/>
              <a:ext cx="0" cy="526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2" idx="1"/>
              <a:endCxn id="10" idx="4"/>
            </p:cNvCxnSpPr>
            <p:nvPr/>
          </p:nvCxnSpPr>
          <p:spPr>
            <a:xfrm flipH="1" flipV="1">
              <a:off x="3981879" y="4289494"/>
              <a:ext cx="592342" cy="926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2" idx="6"/>
              <a:endCxn id="13" idx="2"/>
            </p:cNvCxnSpPr>
            <p:nvPr/>
          </p:nvCxnSpPr>
          <p:spPr>
            <a:xfrm>
              <a:off x="4850772" y="5330685"/>
              <a:ext cx="1118451" cy="290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7" idx="3"/>
              <a:endCxn id="13" idx="6"/>
            </p:cNvCxnSpPr>
            <p:nvPr/>
          </p:nvCxnSpPr>
          <p:spPr>
            <a:xfrm flipH="1">
              <a:off x="6293223" y="5035207"/>
              <a:ext cx="1286164" cy="586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7" idx="5"/>
              <a:endCxn id="18" idx="1"/>
            </p:cNvCxnSpPr>
            <p:nvPr/>
          </p:nvCxnSpPr>
          <p:spPr>
            <a:xfrm>
              <a:off x="7808489" y="5035207"/>
              <a:ext cx="821438" cy="471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7" idx="0"/>
              <a:endCxn id="16" idx="4"/>
            </p:cNvCxnSpPr>
            <p:nvPr/>
          </p:nvCxnSpPr>
          <p:spPr>
            <a:xfrm flipV="1">
              <a:off x="7693938" y="3925613"/>
              <a:ext cx="105038" cy="8330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6" idx="1"/>
              <a:endCxn id="15" idx="5"/>
            </p:cNvCxnSpPr>
            <p:nvPr/>
          </p:nvCxnSpPr>
          <p:spPr>
            <a:xfrm flipH="1" flipV="1">
              <a:off x="6908160" y="2990887"/>
              <a:ext cx="776265" cy="658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6" idx="3"/>
              <a:endCxn id="14" idx="6"/>
            </p:cNvCxnSpPr>
            <p:nvPr/>
          </p:nvCxnSpPr>
          <p:spPr>
            <a:xfrm flipH="1">
              <a:off x="6850596" y="3878164"/>
              <a:ext cx="833829" cy="423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1" idx="7"/>
              <a:endCxn id="15" idx="3"/>
            </p:cNvCxnSpPr>
            <p:nvPr/>
          </p:nvCxnSpPr>
          <p:spPr>
            <a:xfrm flipV="1">
              <a:off x="5192644" y="2990887"/>
              <a:ext cx="1486414" cy="1144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1" idx="6"/>
              <a:endCxn id="14" idx="2"/>
            </p:cNvCxnSpPr>
            <p:nvPr/>
          </p:nvCxnSpPr>
          <p:spPr>
            <a:xfrm>
              <a:off x="5240093" y="4249550"/>
              <a:ext cx="1286503" cy="5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1" idx="5"/>
              <a:endCxn id="13" idx="0"/>
            </p:cNvCxnSpPr>
            <p:nvPr/>
          </p:nvCxnSpPr>
          <p:spPr>
            <a:xfrm>
              <a:off x="5192644" y="4364101"/>
              <a:ext cx="938579" cy="1095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4" idx="4"/>
              <a:endCxn id="13" idx="0"/>
            </p:cNvCxnSpPr>
            <p:nvPr/>
          </p:nvCxnSpPr>
          <p:spPr>
            <a:xfrm flipH="1">
              <a:off x="6131223" y="4463460"/>
              <a:ext cx="557373" cy="996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7" idx="5"/>
              <a:endCxn id="11" idx="2"/>
            </p:cNvCxnSpPr>
            <p:nvPr/>
          </p:nvCxnSpPr>
          <p:spPr>
            <a:xfrm>
              <a:off x="4096430" y="3391230"/>
              <a:ext cx="819663" cy="858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8" idx="5"/>
              <a:endCxn id="9" idx="1"/>
            </p:cNvCxnSpPr>
            <p:nvPr/>
          </p:nvCxnSpPr>
          <p:spPr>
            <a:xfrm>
              <a:off x="4913863" y="2673977"/>
              <a:ext cx="581670" cy="49369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164989" y="2607906"/>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35" name="文本框 34"/>
            <p:cNvSpPr txBox="1"/>
            <p:nvPr/>
          </p:nvSpPr>
          <p:spPr>
            <a:xfrm>
              <a:off x="3728898" y="3488354"/>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36" name="文本框 35"/>
            <p:cNvSpPr txBox="1"/>
            <p:nvPr/>
          </p:nvSpPr>
          <p:spPr>
            <a:xfrm>
              <a:off x="5093477" y="2575922"/>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37" name="文本框 36"/>
            <p:cNvSpPr txBox="1"/>
            <p:nvPr/>
          </p:nvSpPr>
          <p:spPr>
            <a:xfrm>
              <a:off x="4380070" y="3468511"/>
              <a:ext cx="340158" cy="461665"/>
            </a:xfrm>
            <a:prstGeom prst="rect">
              <a:avLst/>
            </a:prstGeom>
            <a:noFill/>
          </p:spPr>
          <p:txBody>
            <a:bodyPr wrap="none" rtlCol="0">
              <a:spAutoFit/>
            </a:bodyPr>
            <a:lstStyle/>
            <a:p>
              <a:r>
                <a:rPr lang="en-US" altLang="zh-CN" sz="2400" dirty="0"/>
                <a:t>6</a:t>
              </a:r>
              <a:endParaRPr lang="zh-CN" altLang="en-US" sz="2400" dirty="0"/>
            </a:p>
          </p:txBody>
        </p:sp>
        <p:sp>
          <p:nvSpPr>
            <p:cNvPr id="38" name="文本框 37"/>
            <p:cNvSpPr txBox="1"/>
            <p:nvPr/>
          </p:nvSpPr>
          <p:spPr>
            <a:xfrm>
              <a:off x="3991830" y="4545081"/>
              <a:ext cx="340158" cy="461665"/>
            </a:xfrm>
            <a:prstGeom prst="rect">
              <a:avLst/>
            </a:prstGeom>
            <a:noFill/>
          </p:spPr>
          <p:txBody>
            <a:bodyPr wrap="none" rtlCol="0">
              <a:spAutoFit/>
            </a:bodyPr>
            <a:lstStyle/>
            <a:p>
              <a:r>
                <a:rPr lang="en-US" altLang="zh-CN" sz="2400" dirty="0"/>
                <a:t>4</a:t>
              </a:r>
              <a:endParaRPr lang="zh-CN" altLang="en-US" sz="2400" dirty="0"/>
            </a:p>
          </p:txBody>
        </p:sp>
        <p:sp>
          <p:nvSpPr>
            <p:cNvPr id="39" name="文本框 38"/>
            <p:cNvSpPr txBox="1"/>
            <p:nvPr/>
          </p:nvSpPr>
          <p:spPr>
            <a:xfrm>
              <a:off x="5184697" y="5093944"/>
              <a:ext cx="340158" cy="461665"/>
            </a:xfrm>
            <a:prstGeom prst="rect">
              <a:avLst/>
            </a:prstGeom>
            <a:noFill/>
          </p:spPr>
          <p:txBody>
            <a:bodyPr wrap="none" rtlCol="0">
              <a:spAutoFit/>
            </a:bodyPr>
            <a:lstStyle/>
            <a:p>
              <a:r>
                <a:rPr lang="en-US" altLang="zh-CN" sz="2400" dirty="0"/>
                <a:t>4</a:t>
              </a:r>
              <a:endParaRPr lang="zh-CN" altLang="en-US" sz="2400" dirty="0"/>
            </a:p>
          </p:txBody>
        </p:sp>
        <p:sp>
          <p:nvSpPr>
            <p:cNvPr id="40" name="文本框 39"/>
            <p:cNvSpPr txBox="1"/>
            <p:nvPr/>
          </p:nvSpPr>
          <p:spPr>
            <a:xfrm>
              <a:off x="5551737" y="4573542"/>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41" name="文本框 40"/>
            <p:cNvSpPr txBox="1"/>
            <p:nvPr/>
          </p:nvSpPr>
          <p:spPr>
            <a:xfrm>
              <a:off x="6152810" y="4702630"/>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42" name="文本框 41"/>
            <p:cNvSpPr txBox="1"/>
            <p:nvPr/>
          </p:nvSpPr>
          <p:spPr>
            <a:xfrm>
              <a:off x="5762418" y="3939227"/>
              <a:ext cx="340158" cy="461665"/>
            </a:xfrm>
            <a:prstGeom prst="rect">
              <a:avLst/>
            </a:prstGeom>
            <a:noFill/>
          </p:spPr>
          <p:txBody>
            <a:bodyPr wrap="none" rtlCol="0">
              <a:spAutoFit/>
            </a:bodyPr>
            <a:lstStyle/>
            <a:p>
              <a:r>
                <a:rPr lang="en-US" altLang="zh-CN" sz="2400" dirty="0"/>
                <a:t>4</a:t>
              </a:r>
              <a:endParaRPr lang="zh-CN" altLang="en-US" sz="2400" dirty="0"/>
            </a:p>
          </p:txBody>
        </p:sp>
        <p:sp>
          <p:nvSpPr>
            <p:cNvPr id="43" name="文本框 42"/>
            <p:cNvSpPr txBox="1"/>
            <p:nvPr/>
          </p:nvSpPr>
          <p:spPr>
            <a:xfrm>
              <a:off x="5932497" y="3354702"/>
              <a:ext cx="340158" cy="461665"/>
            </a:xfrm>
            <a:prstGeom prst="rect">
              <a:avLst/>
            </a:prstGeom>
            <a:noFill/>
          </p:spPr>
          <p:txBody>
            <a:bodyPr wrap="none" rtlCol="0">
              <a:spAutoFit/>
            </a:bodyPr>
            <a:lstStyle/>
            <a:p>
              <a:r>
                <a:rPr lang="en-US" altLang="zh-CN" sz="2400" dirty="0"/>
                <a:t>7</a:t>
              </a:r>
              <a:endParaRPr lang="zh-CN" altLang="en-US" sz="2400" dirty="0"/>
            </a:p>
          </p:txBody>
        </p:sp>
        <p:sp>
          <p:nvSpPr>
            <p:cNvPr id="44" name="文本框 43"/>
            <p:cNvSpPr txBox="1"/>
            <p:nvPr/>
          </p:nvSpPr>
          <p:spPr>
            <a:xfrm>
              <a:off x="7058632" y="3180507"/>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45" name="文本框 44"/>
            <p:cNvSpPr txBox="1"/>
            <p:nvPr/>
          </p:nvSpPr>
          <p:spPr>
            <a:xfrm>
              <a:off x="7032846" y="3789508"/>
              <a:ext cx="340158" cy="461665"/>
            </a:xfrm>
            <a:prstGeom prst="rect">
              <a:avLst/>
            </a:prstGeom>
            <a:noFill/>
          </p:spPr>
          <p:txBody>
            <a:bodyPr wrap="none" rtlCol="0">
              <a:spAutoFit/>
            </a:bodyPr>
            <a:lstStyle/>
            <a:p>
              <a:r>
                <a:rPr lang="en-US" altLang="zh-CN" sz="2400" dirty="0"/>
                <a:t>7</a:t>
              </a:r>
              <a:endParaRPr lang="zh-CN" altLang="en-US" sz="2400" dirty="0"/>
            </a:p>
          </p:txBody>
        </p:sp>
        <p:sp>
          <p:nvSpPr>
            <p:cNvPr id="46" name="文本框 45"/>
            <p:cNvSpPr txBox="1"/>
            <p:nvPr/>
          </p:nvSpPr>
          <p:spPr>
            <a:xfrm>
              <a:off x="7652643" y="4166125"/>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47" name="文本框 46"/>
            <p:cNvSpPr txBox="1"/>
            <p:nvPr/>
          </p:nvSpPr>
          <p:spPr>
            <a:xfrm>
              <a:off x="6793153" y="4961514"/>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48" name="文本框 47"/>
            <p:cNvSpPr txBox="1"/>
            <p:nvPr/>
          </p:nvSpPr>
          <p:spPr>
            <a:xfrm>
              <a:off x="7992801" y="5118596"/>
              <a:ext cx="340158" cy="461665"/>
            </a:xfrm>
            <a:prstGeom prst="rect">
              <a:avLst/>
            </a:prstGeom>
            <a:noFill/>
          </p:spPr>
          <p:txBody>
            <a:bodyPr wrap="none" rtlCol="0">
              <a:spAutoFit/>
            </a:bodyPr>
            <a:lstStyle/>
            <a:p>
              <a:r>
                <a:rPr lang="en-US" altLang="zh-CN" sz="2400" dirty="0"/>
                <a:t>6</a:t>
              </a:r>
              <a:endParaRPr lang="zh-CN" altLang="en-US" sz="2400" dirty="0"/>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1"/>
          <a:stretch>
            <a:fillRect/>
          </a:stretch>
        </p:blipFill>
        <p:spPr>
          <a:xfrm>
            <a:off x="6560360" y="2549408"/>
            <a:ext cx="5567502" cy="3895745"/>
          </a:xfrm>
          <a:prstGeom prst="rect">
            <a:avLst/>
          </a:prstGeom>
        </p:spPr>
      </p:pic>
      <p:sp>
        <p:nvSpPr>
          <p:cNvPr id="2" name="标题 1"/>
          <p:cNvSpPr>
            <a:spLocks noGrp="1"/>
          </p:cNvSpPr>
          <p:nvPr>
            <p:ph type="title"/>
          </p:nvPr>
        </p:nvSpPr>
        <p:spPr/>
        <p:txBody>
          <a:bodyPr/>
          <a:lstStyle/>
          <a:p>
            <a:r>
              <a:rPr lang="zh-CN" altLang="en-US" dirty="0">
                <a:latin typeface="黑体" panose="02010609060101010101" pitchFamily="49" charset="-122"/>
              </a:rPr>
              <a:t>搜索树：用一棵树来记录算法探索过的路径</a:t>
            </a:r>
            <a:endParaRPr lang="zh-CN" altLang="en-US" dirty="0"/>
          </a:p>
        </p:txBody>
      </p:sp>
      <p:sp>
        <p:nvSpPr>
          <p:cNvPr id="3" name="内容占位符 2"/>
          <p:cNvSpPr>
            <a:spLocks noGrp="1"/>
          </p:cNvSpPr>
          <p:nvPr>
            <p:ph idx="1"/>
          </p:nvPr>
        </p:nvSpPr>
        <p:spPr>
          <a:xfrm>
            <a:off x="394447" y="789709"/>
            <a:ext cx="6705961" cy="5905661"/>
          </a:xfrm>
        </p:spPr>
        <p:txBody>
          <a:bodyPr>
            <a:normAutofit/>
          </a:bodyPr>
          <a:lstStyle/>
          <a:p>
            <a:r>
              <a:rPr lang="zh-CN" altLang="en-US" dirty="0"/>
              <a:t>第三层中有三个标号均为</a:t>
            </a:r>
            <a:r>
              <a:rPr lang="en-US" altLang="zh-CN" dirty="0"/>
              <a:t>A</a:t>
            </a:r>
            <a:r>
              <a:rPr lang="zh-CN" altLang="en-US" dirty="0"/>
              <a:t>的结点</a:t>
            </a:r>
            <a:endParaRPr lang="en-US" altLang="zh-CN" dirty="0"/>
          </a:p>
          <a:p>
            <a:pPr lvl="1"/>
            <a:r>
              <a:rPr lang="zh-CN" altLang="en-US" dirty="0"/>
              <a:t>分别被圆圈、正方形和三角形框住</a:t>
            </a:r>
            <a:endParaRPr lang="en-US" altLang="zh-CN" dirty="0"/>
          </a:p>
          <a:p>
            <a:pPr lvl="1"/>
            <a:r>
              <a:rPr lang="zh-CN" altLang="en-US" dirty="0"/>
              <a:t>虽然三个结点对应同一个城市，即所对应状态相同，但是这三个节点在搜索树中却是不同结点</a:t>
            </a:r>
            <a:endParaRPr lang="en-US" altLang="zh-CN" dirty="0"/>
          </a:p>
          <a:p>
            <a:pPr lvl="1"/>
            <a:r>
              <a:rPr lang="zh-CN" altLang="en-US" dirty="0"/>
              <a:t>它们分别代表了从初始状态出发到达城市</a:t>
            </a:r>
            <a:r>
              <a:rPr lang="en-US" altLang="zh-CN" dirty="0"/>
              <a:t>A</a:t>
            </a:r>
            <a:r>
              <a:rPr lang="zh-CN" altLang="en-US" dirty="0"/>
              <a:t>的三条不同路径。</a:t>
            </a:r>
            <a:endParaRPr lang="zh-CN" altLang="en-US" dirty="0"/>
          </a:p>
          <a:p>
            <a:pPr marL="0" indent="0">
              <a:buNone/>
            </a:pP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1"/>
          <a:stretch>
            <a:fillRect/>
          </a:stretch>
        </p:blipFill>
        <p:spPr>
          <a:xfrm>
            <a:off x="6560360" y="2549408"/>
            <a:ext cx="5567502" cy="3895745"/>
          </a:xfrm>
          <a:prstGeom prst="rect">
            <a:avLst/>
          </a:prstGeom>
        </p:spPr>
      </p:pic>
      <p:sp>
        <p:nvSpPr>
          <p:cNvPr id="2" name="标题 1"/>
          <p:cNvSpPr>
            <a:spLocks noGrp="1"/>
          </p:cNvSpPr>
          <p:nvPr>
            <p:ph type="title"/>
          </p:nvPr>
        </p:nvSpPr>
        <p:spPr/>
        <p:txBody>
          <a:bodyPr/>
          <a:lstStyle/>
          <a:p>
            <a:r>
              <a:rPr lang="zh-CN" altLang="en-US" dirty="0">
                <a:latin typeface="黑体" panose="02010609060101010101" pitchFamily="49" charset="-122"/>
              </a:rPr>
              <a:t>搜索树：用一棵树来记录算法探索过的路径</a:t>
            </a:r>
            <a:endParaRPr lang="zh-CN" altLang="en-US" dirty="0"/>
          </a:p>
        </p:txBody>
      </p:sp>
      <p:sp>
        <p:nvSpPr>
          <p:cNvPr id="3" name="内容占位符 2"/>
          <p:cNvSpPr>
            <a:spLocks noGrp="1"/>
          </p:cNvSpPr>
          <p:nvPr>
            <p:ph idx="1"/>
          </p:nvPr>
        </p:nvSpPr>
        <p:spPr>
          <a:xfrm>
            <a:off x="394447" y="789709"/>
            <a:ext cx="6705961" cy="5905661"/>
          </a:xfrm>
        </p:spPr>
        <p:txBody>
          <a:bodyPr>
            <a:normAutofit fontScale="92500" lnSpcReduction="10000"/>
          </a:bodyPr>
          <a:lstStyle/>
          <a:p>
            <a:r>
              <a:rPr lang="zh-CN" altLang="en-US" dirty="0"/>
              <a:t>这三个结点表示的路径分别为</a:t>
            </a:r>
            <a:endParaRPr lang="en-US" altLang="zh-CN" dirty="0"/>
          </a:p>
          <a:p>
            <a:pPr lvl="1"/>
            <a:r>
              <a:rPr lang="en-US" altLang="zh-CN" dirty="0"/>
              <a:t>A→B→A</a:t>
            </a:r>
            <a:r>
              <a:rPr lang="zh-CN" altLang="en-US" dirty="0"/>
              <a:t>、</a:t>
            </a:r>
            <a:r>
              <a:rPr lang="en-US" altLang="zh-CN" dirty="0"/>
              <a:t>A→D→A</a:t>
            </a:r>
            <a:r>
              <a:rPr lang="zh-CN" altLang="en-US" dirty="0"/>
              <a:t>和</a:t>
            </a:r>
            <a:r>
              <a:rPr lang="en-US" altLang="zh-CN" dirty="0"/>
              <a:t>A→E→A</a:t>
            </a:r>
            <a:endParaRPr lang="en-US" altLang="zh-CN" dirty="0"/>
          </a:p>
          <a:p>
            <a:pPr lvl="1"/>
            <a:r>
              <a:rPr lang="zh-CN" altLang="en-US" dirty="0"/>
              <a:t>同一个标号一定表示相同的状态，其含义为智能体当前所在的城市</a:t>
            </a:r>
            <a:endParaRPr lang="en-US" altLang="zh-CN" dirty="0"/>
          </a:p>
          <a:p>
            <a:pPr lvl="1"/>
            <a:r>
              <a:rPr lang="zh-CN" altLang="en-US" dirty="0"/>
              <a:t>但一个标号可能有多个结点与之对应</a:t>
            </a:r>
            <a:endParaRPr lang="en-US" altLang="zh-CN" dirty="0"/>
          </a:p>
          <a:p>
            <a:pPr lvl="1"/>
            <a:r>
              <a:rPr lang="zh-CN" altLang="en-US" dirty="0"/>
              <a:t>不同结点对应从初始状态出发的不同路径</a:t>
            </a:r>
            <a:endParaRPr lang="zh-CN" altLang="en-US" dirty="0"/>
          </a:p>
          <a:p>
            <a:r>
              <a:rPr lang="zh-CN" altLang="en-US" dirty="0"/>
              <a:t>搜索算法是一个构建搜索树的过程</a:t>
            </a:r>
            <a:endParaRPr lang="en-US" altLang="zh-CN" dirty="0"/>
          </a:p>
          <a:p>
            <a:pPr lvl="1"/>
            <a:r>
              <a:rPr lang="zh-CN" altLang="en-US" dirty="0"/>
              <a:t>从根结点</a:t>
            </a:r>
            <a:r>
              <a:rPr lang="en-US" altLang="zh-CN" dirty="0"/>
              <a:t>(</a:t>
            </a:r>
            <a:r>
              <a:rPr lang="zh-CN" altLang="en-US" dirty="0"/>
              <a:t>初始状态</a:t>
            </a:r>
            <a:r>
              <a:rPr lang="en-US" altLang="zh-CN" dirty="0"/>
              <a:t>)</a:t>
            </a:r>
            <a:r>
              <a:rPr lang="zh-CN" altLang="en-US" dirty="0"/>
              <a:t>开始，不断展开每个结点的后继结点，直到某个结点通过了目标测试。</a:t>
            </a:r>
            <a:endParaRPr lang="zh-CN" altLang="en-US" dirty="0"/>
          </a:p>
          <a:p>
            <a:endParaRPr lang="zh-CN" altLang="en-US" dirty="0"/>
          </a:p>
          <a:p>
            <a:pPr marL="0" indent="0">
              <a:buNone/>
            </a:pP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搜索算法的评价指标</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graphicFrame>
        <p:nvGraphicFramePr>
          <p:cNvPr id="4" name="表格 3"/>
          <p:cNvGraphicFramePr>
            <a:graphicFrameLocks noGrp="1"/>
          </p:cNvGraphicFramePr>
          <p:nvPr/>
        </p:nvGraphicFramePr>
        <p:xfrm>
          <a:off x="482195" y="790730"/>
          <a:ext cx="11159528" cy="2072640"/>
        </p:xfrm>
        <a:graphic>
          <a:graphicData uri="http://schemas.openxmlformats.org/drawingml/2006/table">
            <a:tbl>
              <a:tblPr firstRow="1" bandRow="1">
                <a:tableStyleId>{5C22544A-7EE6-4342-B048-85BDC9FD1C3A}</a:tableStyleId>
              </a:tblPr>
              <a:tblGrid>
                <a:gridCol w="2549440"/>
                <a:gridCol w="8610088"/>
              </a:tblGrid>
              <a:tr h="473299">
                <a:tc>
                  <a:txBody>
                    <a:bodyPr/>
                    <a:lstStyle/>
                    <a:p>
                      <a:pPr marL="0" indent="266700" algn="ctr" defTabSz="914400" rtl="0" eaLnBrk="1" latinLnBrk="0" hangingPunct="1"/>
                      <a:r>
                        <a:rPr lang="zh-CN" altLang="en-US"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完备性</a:t>
                      </a:r>
                      <a:endParaRPr lang="zh-CN" altLang="en-US"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266700" algn="ctr" defTabSz="914400" rtl="0" eaLnBrk="1" latinLnBrk="0" hangingPunct="1"/>
                      <a:r>
                        <a:rPr lang="zh-CN" altLang="en-US"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当问题存在解时，算法是否能保证找到一个解。</a:t>
                      </a:r>
                      <a:endParaRPr lang="zh-CN" altLang="en-US"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6161">
                <a:tc>
                  <a:txBody>
                    <a:bodyPr/>
                    <a:lstStyle/>
                    <a:p>
                      <a:pPr marL="0" indent="266700" algn="ctr" defTabSz="914400" rtl="0" eaLnBrk="1" latinLnBrk="0" hangingPunct="1"/>
                      <a:r>
                        <a:rPr lang="zh-CN" altLang="en-US"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最优性</a:t>
                      </a:r>
                      <a:endParaRPr lang="zh-CN" altLang="en-US"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266700" algn="ctr" defTabSz="914400" rtl="0" eaLnBrk="1" latinLnBrk="0" hangingPunct="1"/>
                      <a:r>
                        <a:rPr lang="zh-CN" altLang="en-US"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搜索算法是否能保证找到的第一个解是最优解。</a:t>
                      </a:r>
                      <a:endParaRPr lang="zh-CN" altLang="en-US"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200">
                <a:tc>
                  <a:txBody>
                    <a:bodyPr/>
                    <a:lstStyle/>
                    <a:p>
                      <a:pPr marL="0" indent="266700" algn="ctr" defTabSz="914400" rtl="0" eaLnBrk="1" latinLnBrk="0" hangingPunct="1"/>
                      <a:r>
                        <a:rPr lang="zh-CN" altLang="en-US"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时间复杂度</a:t>
                      </a:r>
                      <a:endParaRPr lang="zh-CN" altLang="en-US"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266700" algn="ctr" defTabSz="914400" rtl="0" eaLnBrk="1" latinLnBrk="0" hangingPunct="1"/>
                      <a:r>
                        <a:rPr lang="zh-CN" altLang="en-US"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找到一个解所需时间。</a:t>
                      </a:r>
                      <a:endParaRPr lang="zh-CN" altLang="en-US"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200">
                <a:tc>
                  <a:txBody>
                    <a:bodyPr/>
                    <a:lstStyle/>
                    <a:p>
                      <a:pPr marL="0" marR="0" lvl="0" indent="266700" algn="ctr" defTabSz="914400" rtl="0" eaLnBrk="1" fontAlgn="auto" latinLnBrk="0" hangingPunct="1">
                        <a:lnSpc>
                          <a:spcPct val="100000"/>
                        </a:lnSpc>
                        <a:spcBef>
                          <a:spcPts val="0"/>
                        </a:spcBef>
                        <a:spcAft>
                          <a:spcPts val="0"/>
                        </a:spcAft>
                        <a:buClrTx/>
                        <a:buSzTx/>
                        <a:buFontTx/>
                        <a:buNone/>
                        <a:defRPr/>
                      </a:pPr>
                      <a:r>
                        <a:rPr lang="zh-CN" altLang="en-US"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空间复杂度</a:t>
                      </a:r>
                      <a:endParaRPr lang="zh-CN" altLang="en-US"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266700" algn="ctr" defTabSz="914400" rtl="0" eaLnBrk="1" latinLnBrk="0" hangingPunct="1"/>
                      <a:r>
                        <a:rPr lang="zh-CN" altLang="en-US"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在算法的运行过程中需要消耗的内存量。</a:t>
                      </a:r>
                      <a:endParaRPr lang="zh-CN" altLang="en-US"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 name="文本框 4"/>
          <p:cNvSpPr txBox="1"/>
          <p:nvPr/>
        </p:nvSpPr>
        <p:spPr>
          <a:xfrm>
            <a:off x="482195" y="2924536"/>
            <a:ext cx="11159528" cy="830997"/>
          </a:xfrm>
          <a:prstGeom prst="rect">
            <a:avLst/>
          </a:prstGeom>
          <a:noFill/>
        </p:spPr>
        <p:txBody>
          <a:bodyPr wrap="square">
            <a:spAutoFit/>
          </a:bodyPr>
          <a:lstStyle/>
          <a:p>
            <a:pPr algn="just"/>
            <a:r>
              <a:rPr lang="zh-CN" altLang="en-US" sz="2400" b="1" dirty="0">
                <a:latin typeface="Times New Roman" panose="02020603050405020304" pitchFamily="16" charset="0"/>
                <a:ea typeface="华文楷体" panose="02010600040101010101" pitchFamily="2" charset="-122"/>
                <a:cs typeface="Times New Roman" panose="02020603050405020304" pitchFamily="16" charset="0"/>
              </a:rPr>
              <a:t>完备性和最优性刻画了算法找到解的能力以及所求的解的质量，时间复杂度和空间复杂度衡量了算法的资源消耗，它们通常用𝓞符号</a:t>
            </a:r>
            <a:r>
              <a:rPr lang="en-US" altLang="zh-CN" sz="2400" b="1" dirty="0">
                <a:latin typeface="Times New Roman" panose="02020603050405020304" pitchFamily="16" charset="0"/>
                <a:ea typeface="华文楷体" panose="02010600040101010101" pitchFamily="2" charset="-122"/>
                <a:cs typeface="Times New Roman" panose="02020603050405020304" pitchFamily="16" charset="0"/>
              </a:rPr>
              <a:t>(</a:t>
            </a:r>
            <a:r>
              <a:rPr lang="zh-CN" altLang="en-US" sz="2400" b="1" dirty="0">
                <a:latin typeface="Times New Roman" panose="02020603050405020304" pitchFamily="16" charset="0"/>
                <a:ea typeface="华文楷体" panose="02010600040101010101" pitchFamily="2" charset="-122"/>
                <a:cs typeface="Times New Roman" panose="02020603050405020304" pitchFamily="16" charset="0"/>
              </a:rPr>
              <a:t>big O notation</a:t>
            </a:r>
            <a:r>
              <a:rPr lang="en-US" altLang="zh-CN" sz="2400" b="1" dirty="0">
                <a:latin typeface="Times New Roman" panose="02020603050405020304" pitchFamily="16" charset="0"/>
                <a:ea typeface="华文楷体" panose="02010600040101010101" pitchFamily="2" charset="-122"/>
                <a:cs typeface="Times New Roman" panose="02020603050405020304" pitchFamily="16" charset="0"/>
              </a:rPr>
              <a:t>)</a:t>
            </a:r>
            <a:r>
              <a:rPr lang="zh-CN" altLang="en-US" sz="2400" b="1" dirty="0">
                <a:latin typeface="Times New Roman" panose="02020603050405020304" pitchFamily="16" charset="0"/>
                <a:ea typeface="华文楷体" panose="02010600040101010101" pitchFamily="2" charset="-122"/>
                <a:cs typeface="Times New Roman" panose="02020603050405020304" pitchFamily="16" charset="0"/>
              </a:rPr>
              <a:t>来描述。</a:t>
            </a:r>
            <a:endParaRPr lang="zh-CN" altLang="en-US" sz="2400" b="1" dirty="0">
              <a:latin typeface="Times New Roman" panose="02020603050405020304" pitchFamily="16" charset="0"/>
              <a:ea typeface="华文楷体" panose="02010600040101010101" pitchFamily="2" charset="-122"/>
              <a:cs typeface="Times New Roman" panose="02020603050405020304" pitchFamily="16" charset="0"/>
            </a:endParaRPr>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nvGraphicFramePr>
            <p:xfrm>
              <a:off x="482195" y="3889330"/>
              <a:ext cx="11159528" cy="2133600"/>
            </p:xfrm>
            <a:graphic>
              <a:graphicData uri="http://schemas.openxmlformats.org/drawingml/2006/table">
                <a:tbl>
                  <a:tblPr firstRow="1" bandRow="1">
                    <a:tableStyleId>{5C22544A-7EE6-4342-B048-85BDC9FD1C3A}</a:tableStyleId>
                  </a:tblPr>
                  <a:tblGrid>
                    <a:gridCol w="2586261"/>
                    <a:gridCol w="8573267"/>
                  </a:tblGrid>
                  <a:tr h="348905">
                    <a:tc>
                      <a:txBody>
                        <a:bodyPr/>
                        <a:lstStyle/>
                        <a:p>
                          <a:pPr algn="ctr"/>
                          <a:r>
                            <a:rPr lang="zh-CN"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符号</a:t>
                          </a:r>
                          <a:endParaRPr lang="zh-CN" sz="28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含义</a:t>
                          </a:r>
                          <a:endParaRPr lang="zh-CN" sz="28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8052">
                    <a:tc>
                      <a:txBody>
                        <a:bodyPr/>
                        <a:lstStyle/>
                        <a:p>
                          <a:pPr algn="ctr"/>
                          <a14:m>
                            <m:oMathPara xmlns:m="http://schemas.openxmlformats.org/officeDocument/2006/math">
                              <m:oMathParaPr>
                                <m:jc m:val="centerGroup"/>
                              </m:oMathParaPr>
                              <m:oMath xmlns:m="http://schemas.openxmlformats.org/officeDocument/2006/math">
                                <m:r>
                                  <a:rPr lang="en-US" sz="2800" b="1" i="1"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𝒃</m:t>
                                </m:r>
                              </m:oMath>
                            </m:oMathPara>
                          </a14:m>
                          <a:endParaRPr lang="zh-CN" sz="28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1" algn="l"/>
                          <a:r>
                            <a:rPr lang="zh-CN"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分支因子，即搜索树中每个节点最大的分支数目</a:t>
                          </a:r>
                          <a:endParaRPr lang="zh-CN" sz="28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57016">
                    <a:tc>
                      <a:txBody>
                        <a:bodyPr/>
                        <a:lstStyle/>
                        <a:p>
                          <a:pPr algn="ctr"/>
                          <a14:m>
                            <m:oMathPara xmlns:m="http://schemas.openxmlformats.org/officeDocument/2006/math">
                              <m:oMathParaPr>
                                <m:jc m:val="centerGroup"/>
                              </m:oMathParaPr>
                              <m:oMath xmlns:m="http://schemas.openxmlformats.org/officeDocument/2006/math">
                                <m:r>
                                  <a:rPr lang="en-US" sz="2800" b="1" i="1"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𝒅</m:t>
                                </m:r>
                              </m:oMath>
                            </m:oMathPara>
                          </a14:m>
                          <a:endParaRPr lang="zh-CN" sz="28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1" algn="l"/>
                          <a:r>
                            <a:rPr lang="zh-CN"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根节点到最浅的目标</a:t>
                          </a:r>
                          <a:r>
                            <a:rPr lang="zh-CN" altLang="en-US"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结</a:t>
                          </a:r>
                          <a:r>
                            <a:rPr lang="zh-CN"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点的路径长度</a:t>
                          </a:r>
                          <a:endParaRPr lang="zh-CN" sz="28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8402">
                    <a:tc>
                      <a:txBody>
                        <a:bodyPr/>
                        <a:lstStyle/>
                        <a:p>
                          <a:pPr algn="ctr"/>
                          <a14:m>
                            <m:oMathPara xmlns:m="http://schemas.openxmlformats.org/officeDocument/2006/math">
                              <m:oMathParaPr>
                                <m:jc m:val="centerGroup"/>
                              </m:oMathParaPr>
                              <m:oMath xmlns:m="http://schemas.openxmlformats.org/officeDocument/2006/math">
                                <m:r>
                                  <a:rPr lang="en-US" sz="2800" b="1" i="1"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𝒎</m:t>
                                </m:r>
                              </m:oMath>
                            </m:oMathPara>
                          </a14:m>
                          <a:endParaRPr lang="zh-CN" sz="28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1" algn="l"/>
                          <a:r>
                            <a:rPr lang="zh-CN"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搜索树中路径的最大可能长度</a:t>
                          </a:r>
                          <a:endParaRPr lang="zh-CN" sz="28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593">
                    <a:tc>
                      <a:txBody>
                        <a:bodyPr/>
                        <a:lstStyle/>
                        <a:p>
                          <a:pPr algn="ctr"/>
                          <a14:m>
                            <m:oMathPara xmlns:m="http://schemas.openxmlformats.org/officeDocument/2006/math">
                              <m:oMathParaPr>
                                <m:jc m:val="centerGroup"/>
                              </m:oMathParaPr>
                              <m:oMath xmlns:m="http://schemas.openxmlformats.org/officeDocument/2006/math">
                                <m:r>
                                  <a:rPr lang="en-US" sz="2800" b="1" i="1"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𝒏</m:t>
                                </m:r>
                              </m:oMath>
                            </m:oMathPara>
                          </a14:m>
                          <a:endParaRPr lang="zh-CN" sz="2800" b="1" kern="10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1" algn="l"/>
                          <a:r>
                            <a:rPr lang="zh-CN"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状态空间中状态的数量</a:t>
                          </a:r>
                          <a:endParaRPr lang="zh-CN" sz="28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6" name="表格 5"/>
              <p:cNvGraphicFramePr>
                <a:graphicFrameLocks noGrp="1"/>
              </p:cNvGraphicFramePr>
              <p:nvPr/>
            </p:nvGraphicFramePr>
            <p:xfrm>
              <a:off x="482195" y="3889330"/>
              <a:ext cx="11159528" cy="2133600"/>
            </p:xfrm>
            <a:graphic>
              <a:graphicData uri="http://schemas.openxmlformats.org/drawingml/2006/table">
                <a:tbl>
                  <a:tblPr firstRow="1" bandRow="1">
                    <a:tableStyleId>{5C22544A-7EE6-4342-B048-85BDC9FD1C3A}</a:tableStyleId>
                  </a:tblPr>
                  <a:tblGrid>
                    <a:gridCol w="2586261"/>
                    <a:gridCol w="8573267"/>
                  </a:tblGrid>
                  <a:tr h="348905">
                    <a:tc>
                      <a:txBody>
                        <a:bodyPr/>
                        <a:lstStyle/>
                        <a:p>
                          <a:pPr algn="ctr"/>
                          <a:r>
                            <a:rPr lang="zh-CN"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符号</a:t>
                          </a:r>
                          <a:endParaRPr lang="zh-CN" sz="28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含义</a:t>
                          </a:r>
                          <a:endParaRPr lang="zh-CN" sz="28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2672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lvl="1" algn="l"/>
                          <a:r>
                            <a:rPr lang="zh-CN"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分支因子，即搜索树中每个节点最大的分支数目</a:t>
                          </a:r>
                          <a:endParaRPr lang="zh-CN" sz="28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2672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lvl="1" algn="l"/>
                          <a:r>
                            <a:rPr lang="zh-CN"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根节点到最浅的目标</a:t>
                          </a:r>
                          <a:r>
                            <a:rPr lang="zh-CN" altLang="en-US"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结</a:t>
                          </a:r>
                          <a:r>
                            <a:rPr lang="zh-CN"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点的路径长度</a:t>
                          </a:r>
                          <a:endParaRPr lang="zh-CN" sz="28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2672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lvl="1" algn="l"/>
                          <a:r>
                            <a:rPr lang="zh-CN"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搜索树中路径的最大可能长度</a:t>
                          </a:r>
                          <a:endParaRPr lang="zh-CN" sz="28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2672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lvl="1" algn="l"/>
                          <a:r>
                            <a:rPr lang="zh-CN" sz="28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状态空间中状态的数量</a:t>
                          </a:r>
                          <a:endParaRPr lang="zh-CN" sz="28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
        <p:nvSpPr>
          <p:cNvPr id="7" name="文本框 6"/>
          <p:cNvSpPr txBox="1"/>
          <p:nvPr/>
        </p:nvSpPr>
        <p:spPr>
          <a:xfrm>
            <a:off x="2985296" y="6022930"/>
            <a:ext cx="6465550" cy="461665"/>
          </a:xfrm>
          <a:prstGeom prst="rect">
            <a:avLst/>
          </a:prstGeom>
          <a:noFill/>
        </p:spPr>
        <p:txBody>
          <a:bodyPr wrap="square">
            <a:spAutoFit/>
          </a:bodyPr>
          <a:lstStyle/>
          <a:p>
            <a:pPr algn="ctr"/>
            <a:r>
              <a:rPr lang="zh-CN" altLang="zh-CN" sz="2400" b="1" kern="100" dirty="0">
                <a:cs typeface="Times New Roman" panose="02020603050405020304" pitchFamily="16" charset="0"/>
              </a:rPr>
              <a:t>搜索树中用于估计复杂度的变量含义</a:t>
            </a:r>
            <a:endParaRPr lang="zh-CN" altLang="zh-CN" sz="1600" kern="100" dirty="0">
              <a:cs typeface="Times New Roman" panose="02020603050405020304" pitchFamily="1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文本框 8"/>
          <p:cNvSpPr txBox="1"/>
          <p:nvPr>
            <p:custDataLst>
              <p:tags r:id="rId1"/>
            </p:custDataLst>
          </p:nvPr>
        </p:nvSpPr>
        <p:spPr>
          <a:xfrm>
            <a:off x="4381500" y="902018"/>
            <a:ext cx="3305175" cy="1291590"/>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charset="-122"/>
                <a:ea typeface="微软雅黑" panose="020B0503020204020204" charset="-122"/>
              </a:rPr>
              <a:t>1. 下面对一阶归纳推理(</a:t>
            </a:r>
            <a:r>
              <a:rPr lang="en-US" altLang="zh-CN" sz="1950">
                <a:solidFill>
                  <a:srgbClr val="000000"/>
                </a:solidFill>
                <a:latin typeface="微软雅黑" panose="020B0503020204020204" charset="-122"/>
                <a:ea typeface="微软雅黑" panose="020B0503020204020204" charset="-122"/>
              </a:rPr>
              <a:t>FOIL</a:t>
            </a:r>
            <a:r>
              <a:rPr lang="zh-CN" altLang="en-US" sz="1950">
                <a:solidFill>
                  <a:srgbClr val="000000"/>
                </a:solidFill>
                <a:latin typeface="微软雅黑" panose="020B0503020204020204" charset="-122"/>
                <a:ea typeface="微软雅黑" panose="020B0503020204020204" charset="-122"/>
              </a:rPr>
              <a:t>)中信息增益值(information gain)阐释不正确的是(  )</a:t>
            </a:r>
            <a:endParaRPr lang="zh-CN" altLang="en-US" sz="1950">
              <a:solidFill>
                <a:srgbClr val="000000"/>
              </a:solidFill>
              <a:latin typeface="微软雅黑" panose="020B0503020204020204" charset="-122"/>
              <a:ea typeface="微软雅黑" panose="020B0503020204020204" charset="-122"/>
            </a:endParaRPr>
          </a:p>
        </p:txBody>
      </p:sp>
      <p:sp>
        <p:nvSpPr>
          <p:cNvPr id="10" name="文本框 9"/>
          <p:cNvSpPr txBox="1"/>
          <p:nvPr>
            <p:custDataLst>
              <p:tags r:id="rId2"/>
            </p:custDataLst>
          </p:nvPr>
        </p:nvSpPr>
        <p:spPr>
          <a:xfrm>
            <a:off x="4810125" y="2715736"/>
            <a:ext cx="2804160" cy="783590"/>
          </a:xfrm>
          <a:prstGeom prst="rect">
            <a:avLst/>
          </a:prstGeom>
          <a:noFill/>
          <a:ln w="12700">
            <a:noFill/>
          </a:ln>
        </p:spPr>
        <p:txBody>
          <a:bodyPr wrap="square" rtlCol="0" anchor="ctr">
            <a:spAutoFit/>
          </a:bodyPr>
          <a:p>
            <a:pPr lvl="0" algn="l">
              <a:buNone/>
            </a:pPr>
            <a:r>
              <a:rPr lang="zh-CN" altLang="en-US" sz="1500">
                <a:solidFill>
                  <a:srgbClr val="000000"/>
                </a:solidFill>
                <a:latin typeface="微软雅黑" panose="020B0503020204020204" charset="-122"/>
                <a:ea typeface="微软雅黑" panose="020B0503020204020204" charset="-122"/>
              </a:rPr>
              <a:t>信息增益值用来判断向推理规则中所加入前提约束谓词的质量</a:t>
            </a:r>
            <a:endParaRPr lang="zh-CN" altLang="en-US" sz="1500">
              <a:solidFill>
                <a:srgbClr val="000000"/>
              </a:solidFill>
              <a:latin typeface="微软雅黑" panose="020B0503020204020204" charset="-122"/>
              <a:ea typeface="微软雅黑" panose="020B0503020204020204" charset="-122"/>
            </a:endParaRPr>
          </a:p>
        </p:txBody>
      </p:sp>
      <p:sp>
        <p:nvSpPr>
          <p:cNvPr id="11" name="椭圆 10"/>
          <p:cNvSpPr>
            <a:spLocks noChangeAspect="1"/>
          </p:cNvSpPr>
          <p:nvPr>
            <p:custDataLst>
              <p:tags r:id="rId3"/>
            </p:custDataLst>
          </p:nvPr>
        </p:nvSpPr>
        <p:spPr>
          <a:xfrm>
            <a:off x="4357211" y="29013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charset="-122"/>
                <a:ea typeface="微软雅黑" panose="020B0503020204020204" charset="-122"/>
              </a:rPr>
              <a:t>A</a:t>
            </a:r>
            <a:endParaRPr lang="zh-CN" altLang="en-US" sz="1200">
              <a:solidFill>
                <a:srgbClr val="FFFFFF"/>
              </a:solidFill>
              <a:latin typeface="微软雅黑" panose="020B0503020204020204" charset="-122"/>
              <a:ea typeface="微软雅黑" panose="020B0503020204020204" charset="-122"/>
            </a:endParaRPr>
          </a:p>
        </p:txBody>
      </p:sp>
      <p:sp>
        <p:nvSpPr>
          <p:cNvPr id="12" name="文本框 11"/>
          <p:cNvSpPr txBox="1"/>
          <p:nvPr>
            <p:custDataLst>
              <p:tags r:id="rId4"/>
            </p:custDataLst>
          </p:nvPr>
        </p:nvSpPr>
        <p:spPr>
          <a:xfrm>
            <a:off x="4810125" y="3532267"/>
            <a:ext cx="2920841" cy="878840"/>
          </a:xfrm>
          <a:prstGeom prst="rect">
            <a:avLst/>
          </a:prstGeom>
          <a:noFill/>
          <a:ln w="12700">
            <a:noFill/>
          </a:ln>
        </p:spPr>
        <p:txBody>
          <a:bodyPr wrap="square" rtlCol="0" anchor="ctr">
            <a:spAutoFit/>
          </a:bodyPr>
          <a:p>
            <a:pPr lvl="0" algn="l">
              <a:buNone/>
            </a:pPr>
            <a:r>
              <a:rPr lang="zh-CN" altLang="en-US" sz="1275">
                <a:solidFill>
                  <a:srgbClr val="000000"/>
                </a:solidFill>
                <a:latin typeface="微软雅黑" panose="020B0503020204020204" charset="-122"/>
                <a:ea typeface="微软雅黑" panose="020B0503020204020204" charset="-122"/>
              </a:rPr>
              <a:t>在算法结束前,每次向推理规则中加入一个前提约束谓词,该前提约束谓词得到的新推理规则具有最大的信息增益值。</a:t>
            </a:r>
            <a:endParaRPr lang="zh-CN" altLang="en-US" sz="1275">
              <a:solidFill>
                <a:srgbClr val="000000"/>
              </a:solidFill>
              <a:latin typeface="微软雅黑" panose="020B0503020204020204" charset="-122"/>
              <a:ea typeface="微软雅黑" panose="020B0503020204020204" charset="-122"/>
            </a:endParaRPr>
          </a:p>
        </p:txBody>
      </p:sp>
      <p:sp>
        <p:nvSpPr>
          <p:cNvPr id="13" name="椭圆 12"/>
          <p:cNvSpPr>
            <a:spLocks noChangeAspect="1"/>
          </p:cNvSpPr>
          <p:nvPr>
            <p:custDataLst>
              <p:tags r:id="rId5"/>
            </p:custDataLst>
          </p:nvPr>
        </p:nvSpPr>
        <p:spPr>
          <a:xfrm>
            <a:off x="4357211" y="375856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charset="-122"/>
                <a:ea typeface="微软雅黑" panose="020B0503020204020204" charset="-122"/>
              </a:rPr>
              <a:t>B</a:t>
            </a:r>
            <a:endParaRPr lang="zh-CN" altLang="en-US" sz="1200">
              <a:solidFill>
                <a:srgbClr val="FFFFFF"/>
              </a:solidFill>
              <a:latin typeface="微软雅黑" panose="020B0503020204020204" charset="-122"/>
              <a:ea typeface="微软雅黑" panose="020B0503020204020204" charset="-122"/>
            </a:endParaRPr>
          </a:p>
        </p:txBody>
      </p:sp>
      <p:sp>
        <p:nvSpPr>
          <p:cNvPr id="14" name="文本框 13"/>
          <p:cNvSpPr txBox="1"/>
          <p:nvPr>
            <p:custDataLst>
              <p:tags r:id="rId6"/>
            </p:custDataLst>
          </p:nvPr>
        </p:nvSpPr>
        <p:spPr>
          <a:xfrm>
            <a:off x="4810125" y="4489133"/>
            <a:ext cx="2880360" cy="714375"/>
          </a:xfrm>
          <a:prstGeom prst="rect">
            <a:avLst/>
          </a:prstGeom>
          <a:noFill/>
          <a:ln w="12700">
            <a:noFill/>
          </a:ln>
        </p:spPr>
        <p:txBody>
          <a:bodyPr wrap="square" rtlCol="0" anchor="ctr">
            <a:spAutoFit/>
          </a:bodyPr>
          <a:p>
            <a:pPr lvl="0" algn="l">
              <a:buNone/>
            </a:pPr>
            <a:r>
              <a:rPr lang="zh-CN" altLang="en-US" sz="1350">
                <a:solidFill>
                  <a:srgbClr val="000000"/>
                </a:solidFill>
                <a:latin typeface="微软雅黑" panose="020B0503020204020204" charset="-122"/>
                <a:ea typeface="微软雅黑" panose="020B0503020204020204" charset="-122"/>
              </a:rPr>
              <a:t>在计算信息增益值过程中,需要利用所得到的新推理规则和旧推理规则分别涵盖的正例和反例数目</a:t>
            </a:r>
            <a:endParaRPr lang="zh-CN" altLang="en-US" sz="1350">
              <a:solidFill>
                <a:srgbClr val="000000"/>
              </a:solidFill>
              <a:latin typeface="微软雅黑" panose="020B0503020204020204" charset="-122"/>
              <a:ea typeface="微软雅黑" panose="020B0503020204020204" charset="-122"/>
            </a:endParaRPr>
          </a:p>
        </p:txBody>
      </p:sp>
      <p:sp>
        <p:nvSpPr>
          <p:cNvPr id="15" name="椭圆 14"/>
          <p:cNvSpPr>
            <a:spLocks noChangeAspect="1"/>
          </p:cNvSpPr>
          <p:nvPr>
            <p:custDataLst>
              <p:tags r:id="rId7"/>
            </p:custDataLst>
          </p:nvPr>
        </p:nvSpPr>
        <p:spPr>
          <a:xfrm>
            <a:off x="4357211" y="46158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charset="-122"/>
                <a:ea typeface="微软雅黑" panose="020B0503020204020204" charset="-122"/>
              </a:rPr>
              <a:t>C</a:t>
            </a:r>
            <a:endParaRPr lang="zh-CN" altLang="en-US" sz="1200">
              <a:solidFill>
                <a:srgbClr val="FFFFFF"/>
              </a:solidFill>
              <a:latin typeface="微软雅黑" panose="020B0503020204020204" charset="-122"/>
              <a:ea typeface="微软雅黑" panose="020B0503020204020204" charset="-122"/>
            </a:endParaRPr>
          </a:p>
        </p:txBody>
      </p:sp>
      <p:sp>
        <p:nvSpPr>
          <p:cNvPr id="16" name="文本框 15"/>
          <p:cNvSpPr txBox="1"/>
          <p:nvPr>
            <p:custDataLst>
              <p:tags r:id="rId8"/>
            </p:custDataLst>
          </p:nvPr>
        </p:nvSpPr>
        <p:spPr>
          <a:xfrm>
            <a:off x="4810125" y="5345589"/>
            <a:ext cx="2766060" cy="623570"/>
          </a:xfrm>
          <a:prstGeom prst="rect">
            <a:avLst/>
          </a:prstGeom>
          <a:noFill/>
          <a:ln w="12700">
            <a:noFill/>
          </a:ln>
        </p:spPr>
        <p:txBody>
          <a:bodyPr wrap="square" rtlCol="0" anchor="ctr">
            <a:spAutoFit/>
          </a:bodyPr>
          <a:p>
            <a:pPr lvl="0" algn="l">
              <a:buNone/>
            </a:pPr>
            <a:r>
              <a:rPr lang="zh-CN" altLang="en-US" sz="1725">
                <a:solidFill>
                  <a:srgbClr val="000000"/>
                </a:solidFill>
                <a:latin typeface="微软雅黑" panose="020B0503020204020204" charset="-122"/>
                <a:ea typeface="微软雅黑" panose="020B0503020204020204" charset="-122"/>
              </a:rPr>
              <a:t>信息增益值大小与背景知识样例数目直接相关</a:t>
            </a:r>
            <a:endParaRPr lang="zh-CN" altLang="en-US" sz="1725">
              <a:solidFill>
                <a:srgbClr val="000000"/>
              </a:solidFill>
              <a:latin typeface="微软雅黑" panose="020B0503020204020204" charset="-122"/>
              <a:ea typeface="微软雅黑" panose="020B0503020204020204" charset="-122"/>
            </a:endParaRPr>
          </a:p>
        </p:txBody>
      </p:sp>
      <p:sp>
        <p:nvSpPr>
          <p:cNvPr id="17" name="椭圆 16"/>
          <p:cNvSpPr>
            <a:spLocks noChangeAspect="1"/>
          </p:cNvSpPr>
          <p:nvPr>
            <p:custDataLst>
              <p:tags r:id="rId9"/>
            </p:custDataLst>
          </p:nvPr>
        </p:nvSpPr>
        <p:spPr>
          <a:xfrm>
            <a:off x="4357211" y="547354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charset="-122"/>
                <a:ea typeface="微软雅黑" panose="020B0503020204020204" charset="-122"/>
              </a:rPr>
              <a:t>D</a:t>
            </a:r>
            <a:endParaRPr lang="zh-CN" altLang="en-US" sz="1200">
              <a:solidFill>
                <a:srgbClr val="FFFFFF"/>
              </a:solidFill>
              <a:latin typeface="微软雅黑" panose="020B0503020204020204" charset="-122"/>
              <a:ea typeface="微软雅黑" panose="020B0503020204020204" charset="-122"/>
            </a:endParaRPr>
          </a:p>
        </p:txBody>
      </p:sp>
      <p:grpSp>
        <p:nvGrpSpPr>
          <p:cNvPr id="8" name="组合 7"/>
          <p:cNvGrpSpPr/>
          <p:nvPr>
            <p:custDataLst>
              <p:tags r:id="rId10"/>
            </p:custDataLst>
          </p:nvPr>
        </p:nvGrpSpPr>
        <p:grpSpPr>
          <a:xfrm>
            <a:off x="3952875" y="0"/>
            <a:ext cx="4286250" cy="476250"/>
            <a:chOff x="0" y="0"/>
            <a:chExt cx="9000" cy="1000"/>
          </a:xfrm>
        </p:grpSpPr>
        <p:sp>
          <p:nvSpPr>
            <p:cNvPr id="4" name="TitleBackground"/>
            <p:cNvSpPr/>
            <p:nvPr>
              <p:custDataLst>
                <p:tags r:id="rId11"/>
              </p:custDataLst>
            </p:nvPr>
          </p:nvSpPr>
          <p:spPr>
            <a:xfrm>
              <a:off x="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ColorBlock"/>
            <p:cNvSpPr/>
            <p:nvPr>
              <p:custDataLst>
                <p:tags r:id="rId12"/>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TypeText"/>
            <p:cNvSpPr txBox="1"/>
            <p:nvPr>
              <p:custDataLst>
                <p:tags r:id="rId13"/>
              </p:custDataLst>
            </p:nvPr>
          </p:nvSpPr>
          <p:spPr>
            <a:xfrm>
              <a:off x="400"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charset="-122"/>
                  <a:ea typeface="微软雅黑" panose="020B0503020204020204" charset="-122"/>
                </a:rPr>
                <a:t>单选题</a:t>
              </a:r>
              <a:endParaRPr lang="zh-CN" altLang="en-US" sz="1950">
                <a:solidFill>
                  <a:srgbClr val="000000"/>
                </a:solidFill>
                <a:latin typeface="微软雅黑" panose="020B0503020204020204" charset="-122"/>
                <a:ea typeface="微软雅黑" panose="020B0503020204020204" charset="-122"/>
              </a:endParaRPr>
            </a:p>
          </p:txBody>
        </p:sp>
        <p:sp>
          <p:nvSpPr>
            <p:cNvPr id="7" name="TipText"/>
            <p:cNvSpPr txBox="1"/>
            <p:nvPr>
              <p:custDataLst>
                <p:tags r:id="rId14"/>
              </p:custDataLst>
            </p:nvPr>
          </p:nvSpPr>
          <p:spPr>
            <a:xfrm>
              <a:off x="2248" y="172"/>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charset="-122"/>
                  <a:ea typeface="微软雅黑" panose="020B0503020204020204" charset="-122"/>
                  <a:cs typeface="微软雅黑" panose="020B0503020204020204" charset="-122"/>
                </a:rPr>
                <a:t>1分</a:t>
              </a:r>
              <a:endParaRPr lang="zh-CN" altLang="en-US" sz="15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3" name="图片 2" descr="tmpF375"/>
          <p:cNvPicPr>
            <a:picLocks noChangeAspect="1"/>
          </p:cNvPicPr>
          <p:nvPr>
            <p:custDataLst>
              <p:tags r:id="rId15"/>
            </p:custDataLst>
          </p:nvPr>
        </p:nvPicPr>
        <p:blipFill>
          <a:blip r:embed="rId16"/>
          <a:stretch>
            <a:fillRect/>
          </a:stretch>
        </p:blipFill>
        <p:spPr>
          <a:xfrm>
            <a:off x="7077075" y="47625"/>
            <a:ext cx="1066800" cy="381000"/>
          </a:xfrm>
          <a:prstGeom prst="rect">
            <a:avLst/>
          </a:prstGeom>
        </p:spPr>
      </p:pic>
    </p:spTree>
    <p:custDataLst>
      <p:tags r:id="rId17"/>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rPr>
              <a:t>搜索算法框架：树搜索</a:t>
            </a:r>
            <a:endParaRPr lang="zh-CN" altLang="en-US" dirty="0"/>
          </a:p>
        </p:txBody>
      </p:sp>
      <p:sp>
        <p:nvSpPr>
          <p:cNvPr id="3" name="内容占位符 2"/>
          <p:cNvSpPr>
            <a:spLocks noGrp="1"/>
          </p:cNvSpPr>
          <p:nvPr>
            <p:ph idx="1"/>
          </p:nvPr>
        </p:nvSpPr>
        <p:spPr/>
        <p:txBody>
          <a:bodyPr/>
          <a:lstStyle/>
          <a:p>
            <a:r>
              <a:rPr lang="zh-CN" altLang="en-US" dirty="0"/>
              <a:t>集合</a:t>
            </a:r>
            <a:r>
              <a:rPr lang="en-US" altLang="zh-CN" dirty="0"/>
              <a:t>ℱ</a:t>
            </a:r>
            <a:r>
              <a:rPr lang="zh-CN" altLang="en-US" dirty="0"/>
              <a:t>用于保存搜索树中可用于下一步探索的所有候选结点</a:t>
            </a:r>
            <a:endParaRPr lang="en-US" altLang="zh-CN" dirty="0"/>
          </a:p>
          <a:p>
            <a:pPr lvl="1"/>
            <a:r>
              <a:rPr lang="zh-CN" altLang="en-US" dirty="0"/>
              <a:t>这个集合被称为边缘</a:t>
            </a:r>
            <a:r>
              <a:rPr lang="en-US" altLang="zh-CN" dirty="0"/>
              <a:t>(fringe)</a:t>
            </a:r>
            <a:r>
              <a:rPr lang="zh-CN" altLang="en-US" dirty="0"/>
              <a:t>集合，有时也被叫做开表</a:t>
            </a:r>
            <a:r>
              <a:rPr lang="en-US" altLang="zh-CN" dirty="0"/>
              <a:t>(open list)</a:t>
            </a:r>
            <a:endParaRPr lang="en-US" altLang="zh-CN" dirty="0"/>
          </a:p>
          <a:p>
            <a:pPr lvl="1"/>
            <a:endParaRPr lang="zh-CN" altLang="en-US" dirty="0"/>
          </a:p>
          <a:p>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3871" y="1970579"/>
            <a:ext cx="10923304" cy="45123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剪枝搜索 </a:t>
            </a:r>
            <a:r>
              <a:rPr lang="en-US" altLang="zh-CN" dirty="0"/>
              <a:t>- </a:t>
            </a:r>
            <a:r>
              <a:rPr lang="zh-CN" altLang="en-US" dirty="0"/>
              <a:t>并不是其所有的后继节点都值得被探索</a:t>
            </a:r>
            <a:endParaRPr lang="zh-CN" altLang="en-US" dirty="0"/>
          </a:p>
        </p:txBody>
      </p:sp>
      <p:sp>
        <p:nvSpPr>
          <p:cNvPr id="3" name="内容占位符 2"/>
          <p:cNvSpPr>
            <a:spLocks noGrp="1"/>
          </p:cNvSpPr>
          <p:nvPr>
            <p:ph idx="1"/>
          </p:nvPr>
        </p:nvSpPr>
        <p:spPr/>
        <p:txBody>
          <a:bodyPr/>
          <a:lstStyle/>
          <a:p>
            <a:r>
              <a:rPr lang="zh-CN" altLang="en-US" dirty="0"/>
              <a:t>有时候，主动放弃一些后继结点能够提高搜索效率而不会影响最终搜索结果，甚至能解决无限循环</a:t>
            </a:r>
            <a:r>
              <a:rPr lang="en-US" altLang="zh-CN" dirty="0"/>
              <a:t>(</a:t>
            </a:r>
            <a:r>
              <a:rPr lang="zh-CN" altLang="en-US" dirty="0"/>
              <a:t>即算法不停机</a:t>
            </a:r>
            <a:r>
              <a:rPr lang="en-US" altLang="zh-CN" dirty="0"/>
              <a:t>)</a:t>
            </a:r>
            <a:r>
              <a:rPr lang="zh-CN" altLang="en-US" dirty="0"/>
              <a:t>问题。</a:t>
            </a:r>
            <a:endParaRPr lang="zh-CN" altLang="en-US" dirty="0"/>
          </a:p>
          <a:p>
            <a:endParaRPr lang="zh-CN" altLang="en-US" dirty="0"/>
          </a:p>
        </p:txBody>
      </p:sp>
      <p:pic>
        <p:nvPicPr>
          <p:cNvPr id="4"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889068" y="2205716"/>
            <a:ext cx="4765184" cy="3692428"/>
          </a:xfrm>
          <a:prstGeom prst="rect">
            <a:avLst/>
          </a:prstGeom>
          <a:noFill/>
        </p:spPr>
      </p:pic>
      <p:sp>
        <p:nvSpPr>
          <p:cNvPr id="5" name="文本框 4"/>
          <p:cNvSpPr txBox="1"/>
          <p:nvPr/>
        </p:nvSpPr>
        <p:spPr>
          <a:xfrm>
            <a:off x="985660" y="5920058"/>
            <a:ext cx="4572000" cy="523220"/>
          </a:xfrm>
          <a:prstGeom prst="rect">
            <a:avLst/>
          </a:prstGeom>
          <a:noFill/>
        </p:spPr>
        <p:txBody>
          <a:bodyPr wrap="square">
            <a:spAutoFit/>
          </a:bodyPr>
          <a:lstStyle/>
          <a:p>
            <a:pPr algn="ctr"/>
            <a:r>
              <a:rPr lang="zh-CN" altLang="zh-CN" sz="2800" b="1" dirty="0">
                <a:cs typeface="Times New Roman" panose="02020603050405020304" pitchFamily="16" charset="0"/>
              </a:rPr>
              <a:t>正在构建中的搜索树</a:t>
            </a:r>
            <a:endParaRPr lang="zh-CN" altLang="en-US" sz="2800" dirty="0"/>
          </a:p>
        </p:txBody>
      </p:sp>
      <mc:AlternateContent xmlns:mc="http://schemas.openxmlformats.org/markup-compatibility/2006">
        <mc:Choice xmlns:a14="http://schemas.microsoft.com/office/drawing/2010/main" Requires="a14">
          <p:sp>
            <p:nvSpPr>
              <p:cNvPr id="6" name="文本框 5"/>
              <p:cNvSpPr txBox="1"/>
              <p:nvPr/>
            </p:nvSpPr>
            <p:spPr>
              <a:xfrm>
                <a:off x="5985774" y="2263576"/>
                <a:ext cx="5707452" cy="4031873"/>
              </a:xfrm>
              <a:prstGeom prst="rect">
                <a:avLst/>
              </a:prstGeom>
              <a:noFill/>
            </p:spPr>
            <p:txBody>
              <a:bodyPr wrap="square">
                <a:spAutoFit/>
              </a:bodyPr>
              <a:lstStyle/>
              <a:p>
                <a:pPr algn="just"/>
                <a:r>
                  <a:rPr lang="zh-CN" altLang="zh-CN" sz="3200" kern="1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注意到图中路径</a:t>
                </a:r>
                <a14:m>
                  <m:oMath xmlns:m="http://schemas.openxmlformats.org/officeDocument/2006/math">
                    <m:r>
                      <m:rPr>
                        <m:sty m:val="p"/>
                      </m:rPr>
                      <a:rPr lang="en-US" altLang="zh-CN" sz="3200" kern="1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A</m:t>
                    </m:r>
                    <m:r>
                      <a:rPr lang="en-US" altLang="zh-CN" sz="3200" kern="1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3200" kern="1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E</m:t>
                    </m:r>
                    <m:r>
                      <a:rPr lang="en-US" altLang="zh-CN" sz="3200" kern="1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3200" kern="1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G</m:t>
                    </m:r>
                    <m:r>
                      <a:rPr lang="en-US" altLang="zh-CN" sz="3200" kern="1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3200" kern="1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E</m:t>
                    </m:r>
                    <m:r>
                      <a:rPr lang="en-US" altLang="zh-CN" sz="3200" kern="1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3200" kern="1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G</m:t>
                    </m:r>
                    <m:r>
                      <a:rPr lang="en-US" altLang="zh-CN" sz="3200" kern="1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3200" kern="1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E</m:t>
                    </m:r>
                    <m:r>
                      <a:rPr lang="en-US" altLang="zh-CN" sz="3200" kern="1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3200" i="1" kern="1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oMath>
                </a14:m>
                <a:r>
                  <a:rPr lang="zh-CN" altLang="zh-CN" sz="3200" kern="1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，这意味着在某些搜索策略下</a:t>
                </a:r>
                <a:r>
                  <a:rPr lang="en-US" altLang="zh-CN" sz="3200" kern="1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zh-CN" sz="3200" kern="1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例如深度优先搜索</a:t>
                </a:r>
                <a:r>
                  <a:rPr lang="en-US" altLang="zh-CN" sz="3200" kern="1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zh-CN" sz="3200" kern="1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，算法可能会沿着搜索树的</a:t>
                </a:r>
                <a:r>
                  <a:rPr lang="zh-CN" altLang="en-US" sz="3200" kern="1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右</a:t>
                </a:r>
                <a:r>
                  <a:rPr lang="zh-CN" altLang="zh-CN" sz="3200" kern="1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侧路径在状态</a:t>
                </a:r>
                <a:r>
                  <a:rPr lang="en-US" altLang="zh-CN" sz="3200" kern="1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E</a:t>
                </a:r>
                <a:r>
                  <a:rPr lang="zh-CN" altLang="zh-CN" sz="3200" kern="1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和状态</a:t>
                </a:r>
                <a:r>
                  <a:rPr lang="en-US" altLang="zh-CN" sz="3200" kern="1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G</a:t>
                </a:r>
                <a:r>
                  <a:rPr lang="zh-CN" altLang="zh-CN" sz="3200" kern="1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之间陷入无限循环，即出现环路或回路，搜索算法无法终止，</a:t>
                </a:r>
                <a:r>
                  <a:rPr lang="zh-CN" altLang="en-US" sz="3200" kern="1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此时</a:t>
                </a:r>
                <a:r>
                  <a:rPr lang="zh-CN" altLang="zh-CN" sz="3200" kern="1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算法不具有完备性。</a:t>
                </a:r>
                <a:endParaRPr lang="zh-CN" altLang="zh-CN" sz="2400" kern="100"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5985774" y="2263576"/>
                <a:ext cx="5707452" cy="4031873"/>
              </a:xfrm>
              <a:prstGeom prst="rect">
                <a:avLst/>
              </a:prstGeom>
              <a:blipFill rotWithShape="1">
                <a:blip r:embed="rId2"/>
                <a:stretch>
                  <a:fillRect l="-5" t="-11" r="6" b="1"/>
                </a:stretch>
              </a:blipFill>
            </p:spPr>
            <p:txBody>
              <a:bodyPr/>
              <a:lstStyle/>
              <a:p>
                <a:r>
                  <a:rPr lang="zh-CN" alt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图搜索</a:t>
            </a:r>
            <a:r>
              <a:rPr lang="en-US" altLang="zh-CN" dirty="0"/>
              <a:t>–</a:t>
            </a:r>
            <a:r>
              <a:rPr lang="zh-CN" altLang="en-US" dirty="0"/>
              <a:t>不允许环路的存在</a:t>
            </a:r>
            <a:endParaRPr lang="zh-CN" altLang="en-US" dirty="0"/>
          </a:p>
        </p:txBody>
      </p:sp>
      <p:sp>
        <p:nvSpPr>
          <p:cNvPr id="3" name="内容占位符 2"/>
          <p:cNvSpPr>
            <a:spLocks noGrp="1"/>
          </p:cNvSpPr>
          <p:nvPr>
            <p:ph idx="1"/>
          </p:nvPr>
        </p:nvSpPr>
        <p:spPr/>
        <p:txBody>
          <a:bodyPr/>
          <a:lstStyle/>
          <a:p>
            <a:r>
              <a:rPr lang="zh-CN" altLang="en-US" dirty="0"/>
              <a:t>图搜索中，边缘集合中所有产生环路的节点都要被剪枝</a:t>
            </a:r>
            <a:endParaRPr lang="en-US" altLang="zh-CN" dirty="0"/>
          </a:p>
          <a:p>
            <a:pPr lvl="1"/>
            <a:r>
              <a:rPr lang="zh-CN" altLang="en-US" dirty="0"/>
              <a:t>但不会排除所有潜在的可行解</a:t>
            </a:r>
            <a:endParaRPr lang="en-US" altLang="zh-CN" dirty="0"/>
          </a:p>
          <a:p>
            <a:pPr lvl="1"/>
            <a:r>
              <a:rPr lang="zh-CN" altLang="en-US" dirty="0"/>
              <a:t>在状态数量有限情况下，采用图搜索策略的算法也是完备的。</a:t>
            </a:r>
            <a:endParaRPr lang="zh-CN" altLang="en-US" dirty="0"/>
          </a:p>
          <a:p>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6070" y="743318"/>
            <a:ext cx="11069307" cy="5721555"/>
          </a:xfrm>
          <a:prstGeom prst="rect">
            <a:avLst/>
          </a:prstGeom>
        </p:spPr>
      </p:pic>
      <p:sp>
        <p:nvSpPr>
          <p:cNvPr id="4" name="矩形 3"/>
          <p:cNvSpPr/>
          <p:nvPr/>
        </p:nvSpPr>
        <p:spPr>
          <a:xfrm>
            <a:off x="973394" y="2241755"/>
            <a:ext cx="1014689" cy="34216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480738" y="4653608"/>
            <a:ext cx="2985074" cy="70300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
            <a:ext cx="12191999" cy="669129"/>
          </a:xfrm>
        </p:spPr>
        <p:txBody>
          <a:bodyPr/>
          <a:lstStyle/>
          <a:p>
            <a:r>
              <a:rPr lang="zh-CN" altLang="en-US" dirty="0"/>
              <a:t>提纲</a:t>
            </a:r>
            <a:endParaRPr lang="zh-CN" altLang="en-US" dirty="0"/>
          </a:p>
        </p:txBody>
      </p:sp>
      <p:sp>
        <p:nvSpPr>
          <p:cNvPr id="3" name="内容占位符 2"/>
          <p:cNvSpPr>
            <a:spLocks noGrp="1"/>
          </p:cNvSpPr>
          <p:nvPr>
            <p:ph idx="1"/>
          </p:nvPr>
        </p:nvSpPr>
        <p:spPr/>
        <p:txBody>
          <a:bodyPr/>
          <a:lstStyle/>
          <a:p>
            <a:r>
              <a:rPr lang="zh-CN" altLang="en-US" dirty="0"/>
              <a:t>搜索算法基础</a:t>
            </a:r>
            <a:endParaRPr lang="en-US" altLang="zh-CN" dirty="0"/>
          </a:p>
          <a:p>
            <a:r>
              <a:rPr lang="zh-CN" altLang="en-US" dirty="0">
                <a:solidFill>
                  <a:srgbClr val="0062AC"/>
                </a:solidFill>
              </a:rPr>
              <a:t>启发式搜索</a:t>
            </a:r>
            <a:endParaRPr lang="zh-CN" altLang="en-US" dirty="0"/>
          </a:p>
          <a:p>
            <a:r>
              <a:rPr lang="zh-CN" altLang="en-US" dirty="0"/>
              <a:t>对抗搜索</a:t>
            </a:r>
            <a:endParaRPr lang="en-US" altLang="zh-CN" dirty="0"/>
          </a:p>
          <a:p>
            <a:r>
              <a:rPr lang="zh-CN" altLang="en-US" dirty="0"/>
              <a:t>蒙特卡洛树搜索</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rPr>
              <a:t>搜索算法：启发式搜索</a:t>
            </a:r>
            <a:r>
              <a:rPr lang="en-US" altLang="zh-CN" dirty="0">
                <a:latin typeface="黑体" panose="02010609060101010101" pitchFamily="49" charset="-122"/>
              </a:rPr>
              <a:t>(</a:t>
            </a:r>
            <a:r>
              <a:rPr lang="zh-CN" altLang="en-US" dirty="0">
                <a:latin typeface="黑体" panose="02010609060101010101" pitchFamily="49" charset="-122"/>
              </a:rPr>
              <a:t>有信息搜索</a:t>
            </a:r>
            <a:r>
              <a:rPr lang="en-US" altLang="zh-CN" dirty="0">
                <a:latin typeface="黑体" panose="02010609060101010101" pitchFamily="49" charset="-122"/>
              </a:rPr>
              <a:t>)</a:t>
            </a:r>
            <a:endParaRPr lang="zh-CN" altLang="en-US" dirty="0"/>
          </a:p>
        </p:txBody>
      </p:sp>
      <p:sp>
        <p:nvSpPr>
          <p:cNvPr id="3" name="内容占位符 2"/>
          <p:cNvSpPr>
            <a:spLocks noGrp="1"/>
          </p:cNvSpPr>
          <p:nvPr>
            <p:ph idx="1"/>
          </p:nvPr>
        </p:nvSpPr>
        <p:spPr/>
        <p:txBody>
          <a:bodyPr/>
          <a:lstStyle/>
          <a:p>
            <a:r>
              <a:rPr lang="zh-CN" altLang="en-US" dirty="0">
                <a:cs typeface="Times New Roman" panose="02020603050405020304" pitchFamily="16" charset="0"/>
              </a:rPr>
              <a:t>在搜索的过程中利用与所求解问题相关的辅助信息，其代表算法为</a:t>
            </a:r>
            <a:r>
              <a:rPr lang="zh-CN" altLang="en-US" dirty="0">
                <a:solidFill>
                  <a:srgbClr val="C00000"/>
                </a:solidFill>
                <a:cs typeface="Times New Roman" panose="02020603050405020304" pitchFamily="16" charset="0"/>
              </a:rPr>
              <a:t>贪婪最佳优先搜索</a:t>
            </a:r>
            <a:r>
              <a:rPr lang="en-US" altLang="zh-CN" dirty="0">
                <a:cs typeface="Times New Roman" panose="02020603050405020304" pitchFamily="16" charset="0"/>
              </a:rPr>
              <a:t>(Greedy best-first search)</a:t>
            </a:r>
            <a:r>
              <a:rPr lang="zh-CN" altLang="en-US" dirty="0">
                <a:cs typeface="Times New Roman" panose="02020603050405020304" pitchFamily="16" charset="0"/>
              </a:rPr>
              <a:t>和</a:t>
            </a:r>
            <a:r>
              <a:rPr lang="en-US" altLang="zh-CN" dirty="0">
                <a:solidFill>
                  <a:srgbClr val="C00000"/>
                </a:solidFill>
                <a:cs typeface="Times New Roman" panose="02020603050405020304" pitchFamily="16" charset="0"/>
              </a:rPr>
              <a:t>A*</a:t>
            </a:r>
            <a:r>
              <a:rPr lang="zh-CN" altLang="en-US" dirty="0">
                <a:solidFill>
                  <a:srgbClr val="C00000"/>
                </a:solidFill>
                <a:cs typeface="Times New Roman" panose="02020603050405020304" pitchFamily="16" charset="0"/>
              </a:rPr>
              <a:t>搜索</a:t>
            </a:r>
            <a:r>
              <a:rPr lang="zh-CN" altLang="en-US" dirty="0">
                <a:cs typeface="Times New Roman" panose="02020603050405020304" pitchFamily="16" charset="0"/>
              </a:rPr>
              <a:t>。</a:t>
            </a:r>
            <a:endParaRPr lang="zh-CN" altLang="en-US" dirty="0">
              <a:cs typeface="Times New Roman" panose="02020603050405020304" pitchFamily="16" charset="0"/>
            </a:endParaRPr>
          </a:p>
          <a:p>
            <a:endParaRPr lang="zh-CN" altLang="en-US" dirty="0"/>
          </a:p>
        </p:txBody>
      </p:sp>
      <p:sp>
        <p:nvSpPr>
          <p:cNvPr id="5" name="矩形 4"/>
          <p:cNvSpPr/>
          <p:nvPr/>
        </p:nvSpPr>
        <p:spPr>
          <a:xfrm>
            <a:off x="3493586" y="5857561"/>
            <a:ext cx="5933595" cy="664862"/>
          </a:xfrm>
          <a:prstGeom prst="rect">
            <a:avLst/>
          </a:prstGeom>
        </p:spPr>
        <p:txBody>
          <a:bodyPr wrap="square">
            <a:spAutoFit/>
          </a:bodyPr>
          <a:lstStyle/>
          <a:p>
            <a:pPr algn="ctr">
              <a:lnSpc>
                <a:spcPct val="150000"/>
              </a:lnSpc>
            </a:pPr>
            <a:r>
              <a:rPr lang="zh-CN" altLang="en-US" sz="2800" b="1" dirty="0">
                <a:ea typeface="黑体" panose="02010609060101010101" pitchFamily="49" charset="-122"/>
                <a:cs typeface="Times New Roman" panose="02020603050405020304" pitchFamily="16" charset="0"/>
              </a:rPr>
              <a:t>寻找从城市</a:t>
            </a:r>
            <a:r>
              <a:rPr lang="en-US" altLang="zh-CN" sz="2800" b="1" dirty="0">
                <a:ea typeface="黑体" panose="02010609060101010101" pitchFamily="49" charset="-122"/>
                <a:cs typeface="Times New Roman" panose="02020603050405020304" pitchFamily="16" charset="0"/>
              </a:rPr>
              <a:t>A</a:t>
            </a:r>
            <a:r>
              <a:rPr lang="zh-CN" altLang="en-US" sz="2800" b="1" dirty="0">
                <a:ea typeface="黑体" panose="02010609060101010101" pitchFamily="49" charset="-122"/>
                <a:cs typeface="Times New Roman" panose="02020603050405020304" pitchFamily="16" charset="0"/>
              </a:rPr>
              <a:t>到城市</a:t>
            </a:r>
            <a:r>
              <a:rPr lang="en-US" altLang="zh-CN" sz="2800" b="1" dirty="0">
                <a:ea typeface="黑体" panose="02010609060101010101" pitchFamily="49" charset="-122"/>
                <a:cs typeface="Times New Roman" panose="02020603050405020304" pitchFamily="16" charset="0"/>
              </a:rPr>
              <a:t>K</a:t>
            </a:r>
            <a:r>
              <a:rPr lang="zh-CN" altLang="en-US" sz="2800" b="1" dirty="0">
                <a:ea typeface="黑体" panose="02010609060101010101" pitchFamily="49" charset="-122"/>
                <a:cs typeface="Times New Roman" panose="02020603050405020304" pitchFamily="16" charset="0"/>
              </a:rPr>
              <a:t>之间最短路线？</a:t>
            </a:r>
            <a:endParaRPr lang="en-US" altLang="zh-CN" sz="2800" b="1" dirty="0">
              <a:ea typeface="黑体" panose="02010609060101010101" pitchFamily="49" charset="-122"/>
              <a:cs typeface="Times New Roman" panose="02020603050405020304" pitchFamily="16" charset="0"/>
            </a:endParaRPr>
          </a:p>
        </p:txBody>
      </p:sp>
      <p:grpSp>
        <p:nvGrpSpPr>
          <p:cNvPr id="85" name="组合 84"/>
          <p:cNvGrpSpPr/>
          <p:nvPr/>
        </p:nvGrpSpPr>
        <p:grpSpPr>
          <a:xfrm>
            <a:off x="3728898" y="2397426"/>
            <a:ext cx="5177580" cy="3386143"/>
            <a:chOff x="3728898" y="2397426"/>
            <a:chExt cx="5177580" cy="3386143"/>
          </a:xfrm>
        </p:grpSpPr>
        <p:sp>
          <p:nvSpPr>
            <p:cNvPr id="4" name="椭圆 3"/>
            <p:cNvSpPr/>
            <p:nvPr/>
          </p:nvSpPr>
          <p:spPr>
            <a:xfrm>
              <a:off x="3819879" y="3114679"/>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A</a:t>
              </a:r>
              <a:endParaRPr lang="zh-CN" altLang="en-US" sz="2400" dirty="0"/>
            </a:p>
          </p:txBody>
        </p:sp>
        <p:sp>
          <p:nvSpPr>
            <p:cNvPr id="9" name="椭圆 8"/>
            <p:cNvSpPr/>
            <p:nvPr/>
          </p:nvSpPr>
          <p:spPr>
            <a:xfrm>
              <a:off x="4637312" y="2397426"/>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B</a:t>
              </a:r>
              <a:endParaRPr lang="zh-CN" altLang="en-US" sz="2400" dirty="0"/>
            </a:p>
          </p:txBody>
        </p:sp>
        <p:sp>
          <p:nvSpPr>
            <p:cNvPr id="10" name="椭圆 9"/>
            <p:cNvSpPr/>
            <p:nvPr/>
          </p:nvSpPr>
          <p:spPr>
            <a:xfrm>
              <a:off x="5448084" y="3120218"/>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C</a:t>
              </a:r>
              <a:endParaRPr lang="zh-CN" altLang="en-US" sz="2400" dirty="0"/>
            </a:p>
          </p:txBody>
        </p:sp>
        <p:sp>
          <p:nvSpPr>
            <p:cNvPr id="11" name="椭圆 10"/>
            <p:cNvSpPr/>
            <p:nvPr/>
          </p:nvSpPr>
          <p:spPr>
            <a:xfrm>
              <a:off x="3819879" y="3965494"/>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D</a:t>
              </a:r>
              <a:endParaRPr lang="zh-CN" altLang="en-US" sz="2400" dirty="0"/>
            </a:p>
          </p:txBody>
        </p:sp>
        <p:sp>
          <p:nvSpPr>
            <p:cNvPr id="12" name="椭圆 11"/>
            <p:cNvSpPr/>
            <p:nvPr/>
          </p:nvSpPr>
          <p:spPr>
            <a:xfrm>
              <a:off x="4916093" y="4087550"/>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E</a:t>
              </a:r>
              <a:endParaRPr lang="zh-CN" altLang="en-US" sz="2400" dirty="0"/>
            </a:p>
          </p:txBody>
        </p:sp>
        <p:sp>
          <p:nvSpPr>
            <p:cNvPr id="13" name="椭圆 12"/>
            <p:cNvSpPr/>
            <p:nvPr/>
          </p:nvSpPr>
          <p:spPr>
            <a:xfrm>
              <a:off x="4526772" y="5168685"/>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F</a:t>
              </a:r>
              <a:endParaRPr lang="zh-CN" altLang="en-US" sz="2400" dirty="0"/>
            </a:p>
          </p:txBody>
        </p:sp>
        <p:sp>
          <p:nvSpPr>
            <p:cNvPr id="14" name="椭圆 13"/>
            <p:cNvSpPr/>
            <p:nvPr/>
          </p:nvSpPr>
          <p:spPr>
            <a:xfrm>
              <a:off x="5969223" y="5459569"/>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G</a:t>
              </a:r>
              <a:endParaRPr lang="zh-CN" altLang="en-US" sz="2400" dirty="0"/>
            </a:p>
          </p:txBody>
        </p:sp>
        <p:sp>
          <p:nvSpPr>
            <p:cNvPr id="15" name="椭圆 14"/>
            <p:cNvSpPr/>
            <p:nvPr/>
          </p:nvSpPr>
          <p:spPr>
            <a:xfrm>
              <a:off x="6526596" y="4139460"/>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H</a:t>
              </a:r>
              <a:endParaRPr lang="zh-CN" altLang="en-US" sz="2400" dirty="0"/>
            </a:p>
          </p:txBody>
        </p:sp>
        <p:sp>
          <p:nvSpPr>
            <p:cNvPr id="16" name="椭圆 15"/>
            <p:cNvSpPr/>
            <p:nvPr/>
          </p:nvSpPr>
          <p:spPr>
            <a:xfrm>
              <a:off x="6631609" y="2714336"/>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I</a:t>
              </a:r>
              <a:endParaRPr lang="zh-CN" altLang="en-US" sz="2400" dirty="0"/>
            </a:p>
          </p:txBody>
        </p:sp>
        <p:sp>
          <p:nvSpPr>
            <p:cNvPr id="17" name="椭圆 16"/>
            <p:cNvSpPr/>
            <p:nvPr/>
          </p:nvSpPr>
          <p:spPr>
            <a:xfrm>
              <a:off x="7636976" y="3601613"/>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J</a:t>
              </a:r>
              <a:endParaRPr lang="zh-CN" altLang="en-US" sz="2400" dirty="0"/>
            </a:p>
          </p:txBody>
        </p:sp>
        <p:sp>
          <p:nvSpPr>
            <p:cNvPr id="18" name="椭圆 17"/>
            <p:cNvSpPr/>
            <p:nvPr/>
          </p:nvSpPr>
          <p:spPr>
            <a:xfrm>
              <a:off x="7531938" y="4758656"/>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K</a:t>
              </a:r>
              <a:endParaRPr lang="zh-CN" altLang="en-US" sz="2400" dirty="0"/>
            </a:p>
          </p:txBody>
        </p:sp>
        <p:sp>
          <p:nvSpPr>
            <p:cNvPr id="19" name="椭圆 18"/>
            <p:cNvSpPr/>
            <p:nvPr/>
          </p:nvSpPr>
          <p:spPr>
            <a:xfrm>
              <a:off x="8582478" y="5459569"/>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L</a:t>
              </a:r>
              <a:endParaRPr lang="zh-CN" altLang="en-US" sz="2400" dirty="0"/>
            </a:p>
          </p:txBody>
        </p:sp>
        <p:cxnSp>
          <p:nvCxnSpPr>
            <p:cNvPr id="21" name="直接连接符 20" descr="b"/>
            <p:cNvCxnSpPr>
              <a:stCxn id="9" idx="3"/>
              <a:endCxn id="4" idx="7"/>
            </p:cNvCxnSpPr>
            <p:nvPr/>
          </p:nvCxnSpPr>
          <p:spPr>
            <a:xfrm flipH="1">
              <a:off x="4096430" y="2673977"/>
              <a:ext cx="588331" cy="48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1" idx="0"/>
              <a:endCxn id="4" idx="4"/>
            </p:cNvCxnSpPr>
            <p:nvPr/>
          </p:nvCxnSpPr>
          <p:spPr>
            <a:xfrm flipV="1">
              <a:off x="3981879" y="3438679"/>
              <a:ext cx="0" cy="526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3" idx="1"/>
              <a:endCxn id="11" idx="4"/>
            </p:cNvCxnSpPr>
            <p:nvPr/>
          </p:nvCxnSpPr>
          <p:spPr>
            <a:xfrm flipH="1" flipV="1">
              <a:off x="3981879" y="4289494"/>
              <a:ext cx="592342" cy="926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3" idx="6"/>
              <a:endCxn id="14" idx="2"/>
            </p:cNvCxnSpPr>
            <p:nvPr/>
          </p:nvCxnSpPr>
          <p:spPr>
            <a:xfrm>
              <a:off x="4850772" y="5330685"/>
              <a:ext cx="1118451" cy="290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18" idx="3"/>
              <a:endCxn id="14" idx="6"/>
            </p:cNvCxnSpPr>
            <p:nvPr/>
          </p:nvCxnSpPr>
          <p:spPr>
            <a:xfrm flipH="1">
              <a:off x="6293223" y="5035207"/>
              <a:ext cx="1286164" cy="586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8" idx="5"/>
              <a:endCxn id="19" idx="1"/>
            </p:cNvCxnSpPr>
            <p:nvPr/>
          </p:nvCxnSpPr>
          <p:spPr>
            <a:xfrm>
              <a:off x="7808489" y="5035207"/>
              <a:ext cx="821438" cy="471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18" idx="0"/>
              <a:endCxn id="17" idx="4"/>
            </p:cNvCxnSpPr>
            <p:nvPr/>
          </p:nvCxnSpPr>
          <p:spPr>
            <a:xfrm flipV="1">
              <a:off x="7693938" y="3925613"/>
              <a:ext cx="105038" cy="833043"/>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17" idx="1"/>
              <a:endCxn id="16" idx="5"/>
            </p:cNvCxnSpPr>
            <p:nvPr/>
          </p:nvCxnSpPr>
          <p:spPr>
            <a:xfrm flipH="1" flipV="1">
              <a:off x="6908160" y="2990887"/>
              <a:ext cx="776265" cy="658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17" idx="3"/>
              <a:endCxn id="15" idx="6"/>
            </p:cNvCxnSpPr>
            <p:nvPr/>
          </p:nvCxnSpPr>
          <p:spPr>
            <a:xfrm flipH="1">
              <a:off x="6850596" y="3878164"/>
              <a:ext cx="833829" cy="423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2" idx="7"/>
              <a:endCxn id="16" idx="3"/>
            </p:cNvCxnSpPr>
            <p:nvPr/>
          </p:nvCxnSpPr>
          <p:spPr>
            <a:xfrm flipV="1">
              <a:off x="5192644" y="2990887"/>
              <a:ext cx="1486414" cy="1144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12" idx="6"/>
              <a:endCxn id="15" idx="2"/>
            </p:cNvCxnSpPr>
            <p:nvPr/>
          </p:nvCxnSpPr>
          <p:spPr>
            <a:xfrm>
              <a:off x="5240093" y="4249550"/>
              <a:ext cx="1286503" cy="5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12" idx="5"/>
              <a:endCxn id="14" idx="0"/>
            </p:cNvCxnSpPr>
            <p:nvPr/>
          </p:nvCxnSpPr>
          <p:spPr>
            <a:xfrm>
              <a:off x="5192644" y="4364101"/>
              <a:ext cx="938579" cy="1095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15" idx="4"/>
              <a:endCxn id="14" idx="0"/>
            </p:cNvCxnSpPr>
            <p:nvPr/>
          </p:nvCxnSpPr>
          <p:spPr>
            <a:xfrm flipH="1">
              <a:off x="6131223" y="4463460"/>
              <a:ext cx="557373" cy="996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4" idx="5"/>
              <a:endCxn id="12" idx="2"/>
            </p:cNvCxnSpPr>
            <p:nvPr/>
          </p:nvCxnSpPr>
          <p:spPr>
            <a:xfrm>
              <a:off x="4096430" y="3391230"/>
              <a:ext cx="819663" cy="858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p:cNvCxnSpPr>
              <a:stCxn id="9" idx="5"/>
              <a:endCxn id="10" idx="1"/>
            </p:cNvCxnSpPr>
            <p:nvPr/>
          </p:nvCxnSpPr>
          <p:spPr>
            <a:xfrm>
              <a:off x="4913863" y="2673977"/>
              <a:ext cx="581670" cy="493690"/>
            </a:xfrm>
            <a:prstGeom prst="line">
              <a:avLst/>
            </a:prstGeom>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4164989" y="2607906"/>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71" name="文本框 70"/>
            <p:cNvSpPr txBox="1"/>
            <p:nvPr/>
          </p:nvSpPr>
          <p:spPr>
            <a:xfrm>
              <a:off x="3728898" y="3488354"/>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72" name="文本框 71"/>
            <p:cNvSpPr txBox="1"/>
            <p:nvPr/>
          </p:nvSpPr>
          <p:spPr>
            <a:xfrm>
              <a:off x="5093477" y="2575922"/>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73" name="文本框 72"/>
            <p:cNvSpPr txBox="1"/>
            <p:nvPr/>
          </p:nvSpPr>
          <p:spPr>
            <a:xfrm>
              <a:off x="4380070" y="3468511"/>
              <a:ext cx="340158" cy="461665"/>
            </a:xfrm>
            <a:prstGeom prst="rect">
              <a:avLst/>
            </a:prstGeom>
            <a:noFill/>
          </p:spPr>
          <p:txBody>
            <a:bodyPr wrap="none" rtlCol="0">
              <a:spAutoFit/>
            </a:bodyPr>
            <a:lstStyle/>
            <a:p>
              <a:r>
                <a:rPr lang="en-US" altLang="zh-CN" sz="2400" dirty="0"/>
                <a:t>6</a:t>
              </a:r>
              <a:endParaRPr lang="zh-CN" altLang="en-US" sz="2400" dirty="0"/>
            </a:p>
          </p:txBody>
        </p:sp>
        <p:sp>
          <p:nvSpPr>
            <p:cNvPr id="74" name="文本框 73"/>
            <p:cNvSpPr txBox="1"/>
            <p:nvPr/>
          </p:nvSpPr>
          <p:spPr>
            <a:xfrm>
              <a:off x="3991830" y="4545081"/>
              <a:ext cx="340158" cy="461665"/>
            </a:xfrm>
            <a:prstGeom prst="rect">
              <a:avLst/>
            </a:prstGeom>
            <a:noFill/>
          </p:spPr>
          <p:txBody>
            <a:bodyPr wrap="none" rtlCol="0">
              <a:spAutoFit/>
            </a:bodyPr>
            <a:lstStyle/>
            <a:p>
              <a:r>
                <a:rPr lang="en-US" altLang="zh-CN" sz="2400" dirty="0"/>
                <a:t>4</a:t>
              </a:r>
              <a:endParaRPr lang="zh-CN" altLang="en-US" sz="2400" dirty="0"/>
            </a:p>
          </p:txBody>
        </p:sp>
        <p:sp>
          <p:nvSpPr>
            <p:cNvPr id="75" name="文本框 74"/>
            <p:cNvSpPr txBox="1"/>
            <p:nvPr/>
          </p:nvSpPr>
          <p:spPr>
            <a:xfrm>
              <a:off x="5184697" y="5093944"/>
              <a:ext cx="340158" cy="461665"/>
            </a:xfrm>
            <a:prstGeom prst="rect">
              <a:avLst/>
            </a:prstGeom>
            <a:noFill/>
          </p:spPr>
          <p:txBody>
            <a:bodyPr wrap="none" rtlCol="0">
              <a:spAutoFit/>
            </a:bodyPr>
            <a:lstStyle/>
            <a:p>
              <a:r>
                <a:rPr lang="en-US" altLang="zh-CN" sz="2400" dirty="0"/>
                <a:t>4</a:t>
              </a:r>
              <a:endParaRPr lang="zh-CN" altLang="en-US" sz="2400" dirty="0"/>
            </a:p>
          </p:txBody>
        </p:sp>
        <p:sp>
          <p:nvSpPr>
            <p:cNvPr id="76" name="文本框 75"/>
            <p:cNvSpPr txBox="1"/>
            <p:nvPr/>
          </p:nvSpPr>
          <p:spPr>
            <a:xfrm>
              <a:off x="5551737" y="4573542"/>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77" name="文本框 76"/>
            <p:cNvSpPr txBox="1"/>
            <p:nvPr/>
          </p:nvSpPr>
          <p:spPr>
            <a:xfrm>
              <a:off x="6152810" y="4702630"/>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78" name="文本框 77"/>
            <p:cNvSpPr txBox="1"/>
            <p:nvPr/>
          </p:nvSpPr>
          <p:spPr>
            <a:xfrm>
              <a:off x="5762418" y="3939227"/>
              <a:ext cx="340158" cy="461665"/>
            </a:xfrm>
            <a:prstGeom prst="rect">
              <a:avLst/>
            </a:prstGeom>
            <a:noFill/>
          </p:spPr>
          <p:txBody>
            <a:bodyPr wrap="none" rtlCol="0">
              <a:spAutoFit/>
            </a:bodyPr>
            <a:lstStyle/>
            <a:p>
              <a:r>
                <a:rPr lang="en-US" altLang="zh-CN" sz="2400" dirty="0"/>
                <a:t>4</a:t>
              </a:r>
              <a:endParaRPr lang="zh-CN" altLang="en-US" sz="2400" dirty="0"/>
            </a:p>
          </p:txBody>
        </p:sp>
        <p:sp>
          <p:nvSpPr>
            <p:cNvPr id="79" name="文本框 78"/>
            <p:cNvSpPr txBox="1"/>
            <p:nvPr/>
          </p:nvSpPr>
          <p:spPr>
            <a:xfrm>
              <a:off x="5932497" y="3354702"/>
              <a:ext cx="340158" cy="461665"/>
            </a:xfrm>
            <a:prstGeom prst="rect">
              <a:avLst/>
            </a:prstGeom>
            <a:noFill/>
          </p:spPr>
          <p:txBody>
            <a:bodyPr wrap="none" rtlCol="0">
              <a:spAutoFit/>
            </a:bodyPr>
            <a:lstStyle/>
            <a:p>
              <a:r>
                <a:rPr lang="en-US" altLang="zh-CN" sz="2400" dirty="0"/>
                <a:t>7</a:t>
              </a:r>
              <a:endParaRPr lang="zh-CN" altLang="en-US" sz="2400" dirty="0"/>
            </a:p>
          </p:txBody>
        </p:sp>
        <p:sp>
          <p:nvSpPr>
            <p:cNvPr id="80" name="文本框 79"/>
            <p:cNvSpPr txBox="1"/>
            <p:nvPr/>
          </p:nvSpPr>
          <p:spPr>
            <a:xfrm>
              <a:off x="7058632" y="3180507"/>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81" name="文本框 80"/>
            <p:cNvSpPr txBox="1"/>
            <p:nvPr/>
          </p:nvSpPr>
          <p:spPr>
            <a:xfrm>
              <a:off x="7032846" y="3789508"/>
              <a:ext cx="340158" cy="461665"/>
            </a:xfrm>
            <a:prstGeom prst="rect">
              <a:avLst/>
            </a:prstGeom>
            <a:noFill/>
          </p:spPr>
          <p:txBody>
            <a:bodyPr wrap="none" rtlCol="0">
              <a:spAutoFit/>
            </a:bodyPr>
            <a:lstStyle/>
            <a:p>
              <a:r>
                <a:rPr lang="en-US" altLang="zh-CN" sz="2400" dirty="0"/>
                <a:t>7</a:t>
              </a:r>
              <a:endParaRPr lang="zh-CN" altLang="en-US" sz="2400" dirty="0"/>
            </a:p>
          </p:txBody>
        </p:sp>
        <p:sp>
          <p:nvSpPr>
            <p:cNvPr id="82" name="文本框 81"/>
            <p:cNvSpPr txBox="1"/>
            <p:nvPr/>
          </p:nvSpPr>
          <p:spPr>
            <a:xfrm>
              <a:off x="7652643" y="4166125"/>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83" name="文本框 82"/>
            <p:cNvSpPr txBox="1"/>
            <p:nvPr/>
          </p:nvSpPr>
          <p:spPr>
            <a:xfrm>
              <a:off x="6793153" y="4961514"/>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84" name="文本框 83"/>
            <p:cNvSpPr txBox="1"/>
            <p:nvPr/>
          </p:nvSpPr>
          <p:spPr>
            <a:xfrm>
              <a:off x="7992801" y="5118596"/>
              <a:ext cx="340158" cy="461665"/>
            </a:xfrm>
            <a:prstGeom prst="rect">
              <a:avLst/>
            </a:prstGeom>
            <a:noFill/>
          </p:spPr>
          <p:txBody>
            <a:bodyPr wrap="none" rtlCol="0">
              <a:spAutoFit/>
            </a:bodyPr>
            <a:lstStyle/>
            <a:p>
              <a:r>
                <a:rPr lang="en-US" altLang="zh-CN" sz="2400" dirty="0"/>
                <a:t>6</a:t>
              </a:r>
              <a:endParaRPr lang="zh-CN" altLang="en-US" sz="2400" dirty="0"/>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搜索算法：</a:t>
            </a:r>
            <a:r>
              <a:rPr lang="zh-CN" altLang="en-US" dirty="0">
                <a:latin typeface="黑体" panose="02010609060101010101" pitchFamily="49" charset="-122"/>
              </a:rPr>
              <a:t>启发式搜索</a:t>
            </a:r>
            <a:r>
              <a:rPr lang="en-US" altLang="zh-CN" dirty="0">
                <a:latin typeface="黑体" panose="02010609060101010101" pitchFamily="49" charset="-122"/>
              </a:rPr>
              <a:t>(</a:t>
            </a:r>
            <a:r>
              <a:rPr lang="zh-CN" altLang="en-US" dirty="0">
                <a:latin typeface="黑体" panose="02010609060101010101" pitchFamily="49" charset="-122"/>
              </a:rPr>
              <a:t>有信息搜索</a:t>
            </a:r>
            <a:r>
              <a:rPr lang="en-US" altLang="zh-CN" dirty="0">
                <a:latin typeface="黑体" panose="02010609060101010101" pitchFamily="49" charset="-122"/>
              </a:rPr>
              <a:t>)</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endParaRPr lang="en-US" altLang="zh-CN" dirty="0"/>
              </a:p>
              <a:p>
                <a:endParaRPr lang="en-US" altLang="zh-CN" dirty="0"/>
              </a:p>
              <a:p>
                <a:endParaRPr lang="en-US" altLang="zh-CN" dirty="0"/>
              </a:p>
              <a:p>
                <a:endParaRPr lang="en-US" altLang="zh-CN" dirty="0"/>
              </a:p>
              <a:p>
                <a:r>
                  <a:rPr lang="zh-CN" altLang="en-US" dirty="0"/>
                  <a:t>贪婪最佳优先搜索：评价函数</a:t>
                </a:r>
                <a14:m>
                  <m:oMath xmlns:m="http://schemas.openxmlformats.org/officeDocument/2006/math">
                    <m:r>
                      <a:rPr lang="en-US" altLang="zh-CN" b="1" i="1" dirty="0" smtClean="0">
                        <a:solidFill>
                          <a:srgbClr val="C00000"/>
                        </a:solidFill>
                        <a:latin typeface="Cambria Math" panose="02040503050406030204" pitchFamily="18" charset="0"/>
                      </a:rPr>
                      <m:t>𝒇</m:t>
                    </m:r>
                    <m:r>
                      <a:rPr lang="en-US" altLang="zh-CN" b="1" i="1" dirty="0" smtClean="0">
                        <a:solidFill>
                          <a:srgbClr val="C00000"/>
                        </a:solidFill>
                        <a:latin typeface="Cambria Math" panose="02040503050406030204" pitchFamily="18" charset="0"/>
                      </a:rPr>
                      <m:t>(</m:t>
                    </m:r>
                    <m:r>
                      <a:rPr lang="en-US" altLang="zh-CN" b="1" i="1" dirty="0" smtClean="0">
                        <a:solidFill>
                          <a:srgbClr val="C00000"/>
                        </a:solidFill>
                        <a:latin typeface="Cambria Math" panose="02040503050406030204" pitchFamily="18" charset="0"/>
                      </a:rPr>
                      <m:t>𝒏</m:t>
                    </m:r>
                    <m:r>
                      <a:rPr lang="en-US" altLang="zh-CN" b="1" i="1" dirty="0" smtClean="0">
                        <a:solidFill>
                          <a:srgbClr val="C00000"/>
                        </a:solidFill>
                        <a:latin typeface="Cambria Math" panose="02040503050406030204" pitchFamily="18" charset="0"/>
                      </a:rPr>
                      <m:t>)</m:t>
                    </m:r>
                  </m:oMath>
                </a14:m>
                <a:r>
                  <a:rPr lang="en-US" altLang="zh-CN" dirty="0"/>
                  <a:t>=</a:t>
                </a:r>
                <a:r>
                  <a:rPr lang="zh-CN" altLang="en-US" dirty="0"/>
                  <a:t>启发函数</a:t>
                </a:r>
                <a14:m>
                  <m:oMath xmlns:m="http://schemas.openxmlformats.org/officeDocument/2006/math">
                    <m:r>
                      <a:rPr lang="en-US" altLang="zh-CN" b="1" i="1" dirty="0" smtClean="0">
                        <a:solidFill>
                          <a:srgbClr val="C00000"/>
                        </a:solidFill>
                        <a:latin typeface="Cambria Math" panose="02040503050406030204" pitchFamily="18" charset="0"/>
                      </a:rPr>
                      <m:t>𝒉</m:t>
                    </m:r>
                    <m:d>
                      <m:dPr>
                        <m:ctrlPr>
                          <a:rPr lang="en-US" altLang="zh-CN" b="1" i="1" dirty="0" smtClean="0">
                            <a:solidFill>
                              <a:srgbClr val="C00000"/>
                            </a:solidFill>
                            <a:latin typeface="Cambria Math" panose="02040503050406030204" pitchFamily="18" charset="0"/>
                          </a:rPr>
                        </m:ctrlPr>
                      </m:dPr>
                      <m:e>
                        <m:r>
                          <a:rPr lang="en-US" altLang="zh-CN" b="1" i="1" dirty="0" smtClean="0">
                            <a:solidFill>
                              <a:srgbClr val="C00000"/>
                            </a:solidFill>
                            <a:latin typeface="Cambria Math" panose="02040503050406030204" pitchFamily="18" charset="0"/>
                          </a:rPr>
                          <m:t>𝒏</m:t>
                        </m:r>
                      </m:e>
                    </m:d>
                  </m:oMath>
                </a14:m>
                <a:endParaRPr lang="en-US" altLang="zh-CN" dirty="0"/>
              </a:p>
              <a:p>
                <a:r>
                  <a:rPr lang="zh-CN" altLang="en-US" dirty="0"/>
                  <a:t>辅助信息</a:t>
                </a:r>
                <a:r>
                  <a:rPr lang="en-US" altLang="zh-CN" dirty="0"/>
                  <a:t>(</a:t>
                </a:r>
                <a:r>
                  <a:rPr lang="zh-CN" altLang="en-US" dirty="0"/>
                  <a:t>启发函数</a:t>
                </a:r>
                <a:r>
                  <a:rPr lang="en-US" altLang="zh-CN" dirty="0"/>
                  <a:t>)</a:t>
                </a:r>
                <a:endParaRPr lang="en-US" altLang="zh-CN" dirty="0"/>
              </a:p>
              <a:p>
                <a:pPr lvl="1"/>
                <a:r>
                  <a:rPr lang="zh-CN" altLang="en-US" dirty="0"/>
                  <a:t>任意一个城市与终点城市</a:t>
                </a:r>
                <a:r>
                  <a:rPr lang="en-US" altLang="zh-CN" dirty="0"/>
                  <a:t>K</a:t>
                </a:r>
                <a:r>
                  <a:rPr lang="zh-CN" altLang="en-US" dirty="0"/>
                  <a:t>之间的直线距离</a:t>
                </a:r>
                <a:endParaRPr lang="zh-CN" altLang="en-US" dirty="0"/>
              </a:p>
              <a:p>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54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694588" y="846737"/>
              <a:ext cx="10912214" cy="2468880"/>
            </p:xfrm>
            <a:graphic>
              <a:graphicData uri="http://schemas.openxmlformats.org/drawingml/2006/table">
                <a:tbl>
                  <a:tblPr firstRow="1" bandRow="1">
                    <a:tableStyleId>{5C22544A-7EE6-4342-B048-85BDC9FD1C3A}</a:tableStyleId>
                  </a:tblPr>
                  <a:tblGrid>
                    <a:gridCol w="2856823"/>
                    <a:gridCol w="5674269"/>
                    <a:gridCol w="2381122"/>
                  </a:tblGrid>
                  <a:tr h="507884">
                    <a:tc>
                      <a:txBody>
                        <a:bodyPr/>
                        <a:lstStyle/>
                        <a:p>
                          <a:pPr algn="ctr"/>
                          <a:r>
                            <a:rPr lang="zh-CN" altLang="en-US"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rPr>
                            <a:t>辅助信息</a:t>
                          </a:r>
                          <a:endParaRPr lang="zh-CN" altLang="en-US"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rPr>
                            <a:t>所求解问题之外、与所求解</a:t>
                          </a:r>
                          <a:endParaRPr lang="en-US" altLang="zh-CN"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endParaRPr>
                        </a:p>
                        <a:p>
                          <a:pPr algn="ctr"/>
                          <a:r>
                            <a:rPr lang="zh-CN" altLang="en-US"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rPr>
                            <a:t>问题相关的特定信息或知识。</a:t>
                          </a:r>
                          <a:endParaRPr lang="zh-CN" altLang="en-US"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2257">
                    <a:tc>
                      <a:txBody>
                        <a:bodyPr/>
                        <a:lstStyle/>
                        <a:p>
                          <a:pPr algn="ctr"/>
                          <a:r>
                            <a:rPr lang="zh-CN" altLang="en-US" sz="2400" b="0" dirty="0">
                              <a:latin typeface="华文楷体" panose="02010600040101010101" pitchFamily="2" charset="-122"/>
                              <a:ea typeface="华文楷体" panose="02010600040101010101" pitchFamily="2" charset="-122"/>
                              <a:cs typeface="Times New Roman" panose="02020603050405020304" pitchFamily="16" charset="0"/>
                            </a:rPr>
                            <a:t>评价函数</a:t>
                          </a:r>
                          <a14:m>
                            <m:oMath xmlns:m="http://schemas.openxmlformats.org/officeDocument/2006/math">
                              <m:r>
                                <a:rPr lang="en-US" altLang="zh-CN" sz="2400" b="0" i="1" dirty="0" smtClean="0">
                                  <a:solidFill>
                                    <a:srgbClr val="C00000"/>
                                  </a:solidFill>
                                  <a:latin typeface="Cambria Math" panose="02040503050406030204" pitchFamily="18" charset="0"/>
                                  <a:ea typeface="华文楷体" panose="02010600040101010101" pitchFamily="2" charset="-122"/>
                                  <a:cs typeface="Times New Roman" panose="02020603050405020304" pitchFamily="16" charset="0"/>
                                </a:rPr>
                                <m:t>𝑓</m:t>
                              </m:r>
                              <m:r>
                                <a:rPr lang="en-US" altLang="zh-CN" sz="2400" b="0" i="1" dirty="0" smtClean="0">
                                  <a:solidFill>
                                    <a:srgbClr val="C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b="0" i="1" dirty="0" smtClean="0">
                                  <a:solidFill>
                                    <a:srgbClr val="C00000"/>
                                  </a:solidFill>
                                  <a:latin typeface="Cambria Math" panose="02040503050406030204" pitchFamily="18" charset="0"/>
                                  <a:ea typeface="华文楷体" panose="02010600040101010101" pitchFamily="2" charset="-122"/>
                                  <a:cs typeface="Times New Roman" panose="02020603050405020304" pitchFamily="16" charset="0"/>
                                </a:rPr>
                                <m:t>𝑛</m:t>
                              </m:r>
                              <m:r>
                                <a:rPr lang="en-US" altLang="zh-CN" sz="2400" b="0" i="1" dirty="0" smtClean="0">
                                  <a:solidFill>
                                    <a:srgbClr val="C00000"/>
                                  </a:solidFill>
                                  <a:latin typeface="Cambria Math" panose="02040503050406030204" pitchFamily="18" charset="0"/>
                                  <a:ea typeface="华文楷体" panose="02010600040101010101" pitchFamily="2" charset="-122"/>
                                  <a:cs typeface="Times New Roman" panose="02020603050405020304" pitchFamily="16" charset="0"/>
                                </a:rPr>
                                <m:t>)</m:t>
                              </m:r>
                            </m:oMath>
                          </a14:m>
                          <a:r>
                            <a:rPr lang="en-US" altLang="zh-CN" sz="2400" b="0" dirty="0">
                              <a:latin typeface="华文楷体" panose="02010600040101010101" pitchFamily="2" charset="-122"/>
                              <a:ea typeface="华文楷体" panose="02010600040101010101" pitchFamily="2" charset="-122"/>
                              <a:cs typeface="Times New Roman" panose="02020603050405020304" pitchFamily="16" charset="0"/>
                            </a:rPr>
                            <a:t> (evaluation function)</a:t>
                          </a:r>
                          <a:endParaRPr lang="zh-CN" altLang="en-US" sz="2400" b="0" dirty="0">
                            <a:solidFill>
                              <a:srgbClr val="C00000"/>
                            </a:solidFill>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latin typeface="华文楷体" panose="02010600040101010101" pitchFamily="2" charset="-122"/>
                              <a:ea typeface="华文楷体" panose="02010600040101010101" pitchFamily="2" charset="-122"/>
                              <a:cs typeface="Times New Roman" panose="02020603050405020304" pitchFamily="16" charset="0"/>
                            </a:rPr>
                            <a:t>从当前节点</a:t>
                          </a:r>
                          <a14:m>
                            <m:oMath xmlns:m="http://schemas.openxmlformats.org/officeDocument/2006/math">
                              <m:r>
                                <a:rPr lang="en-US" altLang="zh-CN" sz="2400" b="0" i="1" smtClean="0">
                                  <a:latin typeface="Cambria Math" panose="02040503050406030204"/>
                                  <a:ea typeface="黑体" panose="02010609060101010101" pitchFamily="49" charset="-122"/>
                                </a:rPr>
                                <m:t>𝑛</m:t>
                              </m:r>
                            </m:oMath>
                          </a14:m>
                          <a:r>
                            <a:rPr lang="zh-CN" altLang="en-US" sz="2400" b="0" dirty="0">
                              <a:latin typeface="华文楷体" panose="02010600040101010101" pitchFamily="2" charset="-122"/>
                              <a:ea typeface="华文楷体" panose="02010600040101010101" pitchFamily="2" charset="-122"/>
                              <a:cs typeface="Times New Roman" panose="02020603050405020304" pitchFamily="16" charset="0"/>
                            </a:rPr>
                            <a:t>出发，根据评价函数来选择后续结点。</a:t>
                          </a:r>
                          <a:endParaRPr lang="zh-CN" altLang="en-US" sz="2400" b="0" dirty="0">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latin typeface="华文楷体" panose="02010600040101010101" pitchFamily="2" charset="-122"/>
                              <a:ea typeface="华文楷体" panose="02010600040101010101" pitchFamily="2" charset="-122"/>
                              <a:cs typeface="Times New Roman" panose="02020603050405020304" pitchFamily="16" charset="0"/>
                            </a:rPr>
                            <a:t>下一个结点是谁？</a:t>
                          </a:r>
                          <a:endParaRPr lang="zh-CN" altLang="en-US" sz="2400" b="0" dirty="0">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03224">
                    <a:tc>
                      <a:txBody>
                        <a:bodyPr/>
                        <a:lstStyle/>
                        <a:p>
                          <a:pPr marL="0" algn="ctr" defTabSz="685800" rtl="0" eaLnBrk="1" latinLnBrk="0" hangingPunct="1"/>
                          <a:r>
                            <a:rPr lang="zh-CN" altLang="en-US" sz="2400" b="0" dirty="0">
                              <a:latin typeface="华文楷体" panose="02010600040101010101" pitchFamily="2" charset="-122"/>
                              <a:ea typeface="华文楷体" panose="02010600040101010101" pitchFamily="2" charset="-122"/>
                              <a:cs typeface="Times New Roman" panose="02020603050405020304" pitchFamily="16" charset="0"/>
                            </a:rPr>
                            <a:t>启发函数</a:t>
                          </a:r>
                          <a14:m>
                            <m:oMath xmlns:m="http://schemas.openxmlformats.org/officeDocument/2006/math">
                              <m:r>
                                <a:rPr lang="en-US" altLang="zh-CN" sz="2400" b="0" i="0" kern="1200" dirty="0" smtClean="0">
                                  <a:solidFill>
                                    <a:srgbClr val="C00000"/>
                                  </a:solidFill>
                                  <a:latin typeface="Cambria Math" panose="02040503050406030204" pitchFamily="18" charset="0"/>
                                  <a:ea typeface="华文楷体" panose="02010600040101010101" pitchFamily="2" charset="-122"/>
                                  <a:cs typeface="Times New Roman" panose="02020603050405020304" pitchFamily="16" charset="0"/>
                                </a:rPr>
                                <m:t> </m:t>
                              </m:r>
                              <m:r>
                                <a:rPr lang="en-US" altLang="zh-CN" sz="2400" b="0" i="1" kern="1200" dirty="0" smtClean="0">
                                  <a:solidFill>
                                    <a:srgbClr val="C00000"/>
                                  </a:solidFill>
                                  <a:latin typeface="Cambria Math" panose="02040503050406030204" pitchFamily="18" charset="0"/>
                                  <a:ea typeface="华文楷体" panose="02010600040101010101" pitchFamily="2" charset="-122"/>
                                  <a:cs typeface="Times New Roman" panose="02020603050405020304" pitchFamily="16" charset="0"/>
                                </a:rPr>
                                <m:t>ℎ</m:t>
                              </m:r>
                              <m:d>
                                <m:dPr>
                                  <m:ctrlPr>
                                    <a:rPr lang="en-US" altLang="zh-CN" sz="2400" b="0" i="1" kern="1200" dirty="0" smtClean="0">
                                      <a:solidFill>
                                        <a:srgbClr val="C00000"/>
                                      </a:solidFill>
                                      <a:latin typeface="Cambria Math" panose="02040503050406030204" pitchFamily="18" charset="0"/>
                                      <a:ea typeface="华文楷体" panose="02010600040101010101" pitchFamily="2" charset="-122"/>
                                      <a:cs typeface="Times New Roman" panose="02020603050405020304" pitchFamily="16" charset="0"/>
                                    </a:rPr>
                                  </m:ctrlPr>
                                </m:dPr>
                                <m:e>
                                  <m:r>
                                    <a:rPr lang="en-US" altLang="zh-CN" sz="2400" b="0" i="1" kern="1200" dirty="0" smtClean="0">
                                      <a:solidFill>
                                        <a:srgbClr val="C00000"/>
                                      </a:solidFill>
                                      <a:latin typeface="Cambria Math" panose="02040503050406030204" pitchFamily="18" charset="0"/>
                                      <a:ea typeface="华文楷体" panose="02010600040101010101" pitchFamily="2" charset="-122"/>
                                      <a:cs typeface="Times New Roman" panose="02020603050405020304" pitchFamily="16" charset="0"/>
                                    </a:rPr>
                                    <m:t>𝑛</m:t>
                                  </m:r>
                                </m:e>
                              </m:d>
                            </m:oMath>
                          </a14:m>
                          <a:r>
                            <a:rPr lang="en-US" altLang="zh-CN" sz="2400" b="0" dirty="0">
                              <a:latin typeface="华文楷体" panose="02010600040101010101" pitchFamily="2" charset="-122"/>
                              <a:ea typeface="华文楷体" panose="02010600040101010101" pitchFamily="2" charset="-122"/>
                              <a:cs typeface="Times New Roman" panose="02020603050405020304" pitchFamily="16" charset="0"/>
                            </a:rPr>
                            <a:t> (heuristic</a:t>
                          </a:r>
                          <a:r>
                            <a:rPr lang="en-US" altLang="zh-CN" sz="2400" b="0" baseline="0" dirty="0">
                              <a:latin typeface="华文楷体" panose="02010600040101010101" pitchFamily="2" charset="-122"/>
                              <a:ea typeface="华文楷体" panose="02010600040101010101" pitchFamily="2" charset="-122"/>
                              <a:cs typeface="Times New Roman" panose="02020603050405020304" pitchFamily="16" charset="0"/>
                            </a:rPr>
                            <a:t> function</a:t>
                          </a:r>
                          <a:r>
                            <a:rPr lang="en-US" altLang="zh-CN" sz="2400" b="0" dirty="0">
                              <a:latin typeface="华文楷体" panose="02010600040101010101" pitchFamily="2" charset="-122"/>
                              <a:ea typeface="华文楷体" panose="02010600040101010101" pitchFamily="2" charset="-122"/>
                              <a:cs typeface="Times New Roman" panose="02020603050405020304" pitchFamily="16" charset="0"/>
                            </a:rPr>
                            <a:t>)</a:t>
                          </a:r>
                          <a:endParaRPr lang="zh-CN" altLang="en-US" sz="2400" b="0"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latin typeface="华文楷体" panose="02010600040101010101" pitchFamily="2" charset="-122"/>
                              <a:ea typeface="华文楷体" panose="02010600040101010101" pitchFamily="2" charset="-122"/>
                              <a:cs typeface="Times New Roman" panose="02020603050405020304" pitchFamily="16" charset="0"/>
                            </a:rPr>
                            <a:t>从结点</a:t>
                          </a:r>
                          <a14:m>
                            <m:oMath xmlns:m="http://schemas.openxmlformats.org/officeDocument/2006/math">
                              <m:r>
                                <a:rPr lang="en-US" altLang="zh-CN" sz="2400" b="0" i="1" smtClean="0">
                                  <a:latin typeface="Cambria Math" panose="02040503050406030204"/>
                                  <a:ea typeface="黑体" panose="02010609060101010101" pitchFamily="49" charset="-122"/>
                                </a:rPr>
                                <m:t>𝑛</m:t>
                              </m:r>
                            </m:oMath>
                          </a14:m>
                          <a:r>
                            <a:rPr lang="zh-CN" altLang="en-US" sz="2400" b="0" dirty="0">
                              <a:latin typeface="华文楷体" panose="02010600040101010101" pitchFamily="2" charset="-122"/>
                              <a:ea typeface="华文楷体" panose="02010600040101010101" pitchFamily="2" charset="-122"/>
                              <a:cs typeface="Times New Roman" panose="02020603050405020304" pitchFamily="16" charset="0"/>
                            </a:rPr>
                            <a:t>到目标结点之间所形成路径的最小代价值，这里用两点之间的直线距离。</a:t>
                          </a:r>
                          <a:endParaRPr lang="zh-CN" altLang="en-US" sz="2400" b="0" dirty="0">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latin typeface="华文楷体" panose="02010600040101010101" pitchFamily="2" charset="-122"/>
                              <a:ea typeface="华文楷体" panose="02010600040101010101" pitchFamily="2" charset="-122"/>
                              <a:cs typeface="Times New Roman" panose="02020603050405020304" pitchFamily="16" charset="0"/>
                            </a:rPr>
                            <a:t>完成任务还需要多少代价？</a:t>
                          </a:r>
                          <a:endParaRPr lang="zh-CN" altLang="en-US" sz="2400" b="0" dirty="0">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5" name="表格 4"/>
              <p:cNvGraphicFramePr>
                <a:graphicFrameLocks noGrp="1"/>
              </p:cNvGraphicFramePr>
              <p:nvPr/>
            </p:nvGraphicFramePr>
            <p:xfrm>
              <a:off x="694588" y="846737"/>
              <a:ext cx="10912214" cy="2468880"/>
            </p:xfrm>
            <a:graphic>
              <a:graphicData uri="http://schemas.openxmlformats.org/drawingml/2006/table">
                <a:tbl>
                  <a:tblPr firstRow="1" bandRow="1">
                    <a:tableStyleId>{5C22544A-7EE6-4342-B048-85BDC9FD1C3A}</a:tableStyleId>
                  </a:tblPr>
                  <a:tblGrid>
                    <a:gridCol w="2856823"/>
                    <a:gridCol w="5674269"/>
                    <a:gridCol w="2381122"/>
                  </a:tblGrid>
                  <a:tr h="507884">
                    <a:tc>
                      <a:txBody>
                        <a:bodyPr/>
                        <a:lstStyle/>
                        <a:p>
                          <a:pPr algn="ctr"/>
                          <a:r>
                            <a:rPr lang="zh-CN" altLang="en-US"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rPr>
                            <a:t>辅助信息</a:t>
                          </a:r>
                          <a:endParaRPr lang="zh-CN" altLang="en-US"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rPr>
                            <a:t>所求解问题之外、与所求解</a:t>
                          </a:r>
                          <a:endParaRPr lang="en-US" altLang="zh-CN"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endParaRPr>
                        </a:p>
                        <a:p>
                          <a:pPr algn="ctr"/>
                          <a:r>
                            <a:rPr lang="zh-CN" altLang="en-US"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rPr>
                            <a:t>问题相关的特定信息或知识。</a:t>
                          </a:r>
                          <a:endParaRPr lang="zh-CN" altLang="en-US"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2296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r>
                            <a:rPr lang="zh-CN" altLang="en-US" sz="2400" b="0" dirty="0">
                              <a:latin typeface="华文楷体" panose="02010600040101010101" pitchFamily="2" charset="-122"/>
                              <a:ea typeface="华文楷体" panose="02010600040101010101" pitchFamily="2" charset="-122"/>
                              <a:cs typeface="Times New Roman" panose="02020603050405020304" pitchFamily="16" charset="0"/>
                            </a:rPr>
                            <a:t>下一个结点是谁？</a:t>
                          </a:r>
                          <a:endParaRPr lang="zh-CN" altLang="en-US" sz="2400" b="0" dirty="0">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2296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r>
                            <a:rPr lang="zh-CN" altLang="en-US" sz="2400" b="0" dirty="0">
                              <a:latin typeface="华文楷体" panose="02010600040101010101" pitchFamily="2" charset="-122"/>
                              <a:ea typeface="华文楷体" panose="02010600040101010101" pitchFamily="2" charset="-122"/>
                              <a:cs typeface="Times New Roman" panose="02020603050405020304" pitchFamily="16" charset="0"/>
                            </a:rPr>
                            <a:t>完成任务还需要多少代价？</a:t>
                          </a:r>
                          <a:endParaRPr lang="zh-CN" altLang="en-US" sz="2400" b="0" dirty="0">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rPr>
              <a:t>搜索算法：贪婪最佳优先搜索</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贪婪最佳优先搜索：评价函数</a:t>
                </a:r>
                <a14:m>
                  <m:oMath xmlns:m="http://schemas.openxmlformats.org/officeDocument/2006/math">
                    <m:r>
                      <a:rPr lang="en-US" altLang="zh-CN" i="1" dirty="0">
                        <a:solidFill>
                          <a:srgbClr val="C00000"/>
                        </a:solidFill>
                        <a:latin typeface="Cambria Math" panose="02040503050406030204" pitchFamily="18" charset="0"/>
                      </a:rPr>
                      <m:t>𝒇</m:t>
                    </m:r>
                    <m:r>
                      <a:rPr lang="en-US" altLang="zh-CN" i="1" dirty="0" smtClean="0">
                        <a:solidFill>
                          <a:srgbClr val="C00000"/>
                        </a:solidFill>
                        <a:latin typeface="Cambria Math" panose="02040503050406030204" pitchFamily="18" charset="0"/>
                      </a:rPr>
                      <m:t>(</m:t>
                    </m:r>
                    <m:r>
                      <a:rPr lang="en-US" altLang="zh-CN" i="1" dirty="0">
                        <a:solidFill>
                          <a:srgbClr val="C00000"/>
                        </a:solidFill>
                        <a:latin typeface="Cambria Math" panose="02040503050406030204" pitchFamily="18" charset="0"/>
                      </a:rPr>
                      <m:t>𝒏</m:t>
                    </m:r>
                    <m:r>
                      <a:rPr lang="en-US" altLang="zh-CN" i="1" dirty="0" smtClean="0">
                        <a:solidFill>
                          <a:srgbClr val="C00000"/>
                        </a:solidFill>
                        <a:latin typeface="Cambria Math" panose="02040503050406030204" pitchFamily="18" charset="0"/>
                      </a:rPr>
                      <m:t>)</m:t>
                    </m:r>
                  </m:oMath>
                </a14:m>
                <a:r>
                  <a:rPr lang="en-US" altLang="zh-CN" dirty="0"/>
                  <a:t>=</a:t>
                </a:r>
                <a:r>
                  <a:rPr lang="zh-CN" altLang="en-US" dirty="0"/>
                  <a:t>启发函数</a:t>
                </a:r>
                <a14:m>
                  <m:oMath xmlns:m="http://schemas.openxmlformats.org/officeDocument/2006/math">
                    <m:r>
                      <a:rPr lang="en-US" altLang="zh-CN" i="1" dirty="0">
                        <a:solidFill>
                          <a:srgbClr val="C00000"/>
                        </a:solidFill>
                        <a:latin typeface="Cambria Math" panose="02040503050406030204" pitchFamily="18" charset="0"/>
                      </a:rPr>
                      <m:t>𝒉</m:t>
                    </m:r>
                    <m:d>
                      <m:dPr>
                        <m:ctrlPr>
                          <a:rPr lang="en-US" altLang="zh-CN" i="1" dirty="0">
                            <a:solidFill>
                              <a:srgbClr val="C00000"/>
                            </a:solidFill>
                            <a:latin typeface="Cambria Math" panose="02040503050406030204" pitchFamily="18" charset="0"/>
                          </a:rPr>
                        </m:ctrlPr>
                      </m:dPr>
                      <m:e>
                        <m:r>
                          <a:rPr lang="en-US" altLang="zh-CN" i="1" dirty="0">
                            <a:solidFill>
                              <a:srgbClr val="C00000"/>
                            </a:solidFill>
                            <a:latin typeface="Cambria Math" panose="02040503050406030204" pitchFamily="18" charset="0"/>
                          </a:rPr>
                          <m:t>𝒏</m:t>
                        </m:r>
                      </m:e>
                    </m:d>
                  </m:oMath>
                </a14:m>
                <a:endParaRPr lang="en-US" altLang="zh-CN" dirty="0">
                  <a:solidFill>
                    <a:srgbClr val="C00000"/>
                  </a:solidFill>
                </a:endParaRPr>
              </a:p>
              <a:p>
                <a:pPr lvl="1"/>
                <a:r>
                  <a:rPr lang="zh-CN" altLang="en-US" dirty="0"/>
                  <a:t>例：启发函数为任意一个城市与终点城市</a:t>
                </a:r>
                <a:r>
                  <a:rPr lang="en-US" altLang="zh-CN" dirty="0"/>
                  <a:t>K</a:t>
                </a:r>
                <a:r>
                  <a:rPr lang="zh-CN" altLang="en-US" dirty="0"/>
                  <a:t>之间的直线距离</a:t>
                </a:r>
                <a:endParaRPr lang="zh-CN" altLang="en-US" dirty="0"/>
              </a:p>
              <a:p>
                <a:pPr lvl="1"/>
                <a:endParaRPr lang="en-US" altLang="zh-CN" dirty="0"/>
              </a:p>
              <a:p>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0"/>
                </a:stretch>
              </a:blipFill>
            </p:spPr>
            <p:txBody>
              <a:bodyPr/>
              <a:lstStyle/>
              <a:p>
                <a:r>
                  <a:rPr lang="zh-CN" altLang="en-US">
                    <a:noFill/>
                  </a:rPr>
                  <a:t> </a:t>
                </a:r>
              </a:p>
            </p:txBody>
          </p:sp>
        </mc:Fallback>
      </mc:AlternateContent>
      <p:pic>
        <p:nvPicPr>
          <p:cNvPr id="4" name="图片 3"/>
          <p:cNvPicPr/>
          <p:nvPr/>
        </p:nvPicPr>
        <p:blipFill>
          <a:blip r:embed="rId2"/>
          <a:stretch>
            <a:fillRect/>
          </a:stretch>
        </p:blipFill>
        <p:spPr>
          <a:xfrm>
            <a:off x="28512" y="2144015"/>
            <a:ext cx="6306519" cy="3539430"/>
          </a:xfrm>
          <a:prstGeom prst="rect">
            <a:avLst/>
          </a:prstGeom>
        </p:spPr>
      </p:pic>
      <p:sp>
        <p:nvSpPr>
          <p:cNvPr id="7" name="矩形 6"/>
          <p:cNvSpPr/>
          <p:nvPr/>
        </p:nvSpPr>
        <p:spPr>
          <a:xfrm>
            <a:off x="577135" y="5527880"/>
            <a:ext cx="4957643" cy="664862"/>
          </a:xfrm>
          <a:prstGeom prst="rect">
            <a:avLst/>
          </a:prstGeom>
        </p:spPr>
        <p:txBody>
          <a:bodyPr wrap="square">
            <a:spAutoFit/>
          </a:bodyPr>
          <a:lstStyle/>
          <a:p>
            <a:pPr algn="ctr">
              <a:lnSpc>
                <a:spcPct val="150000"/>
              </a:lnSpc>
            </a:pPr>
            <a:r>
              <a:rPr lang="zh-CN" altLang="en-US" sz="2800" b="1" dirty="0">
                <a:ea typeface="黑体" panose="02010609060101010101" pitchFamily="49" charset="-122"/>
                <a:cs typeface="Times New Roman" panose="02020603050405020304" pitchFamily="16" charset="0"/>
              </a:rPr>
              <a:t>贪婪最佳优先搜索的过程</a:t>
            </a:r>
            <a:endParaRPr lang="zh-CN" altLang="en-US" sz="2800" b="1" dirty="0">
              <a:ea typeface="黑体" panose="02010609060101010101" pitchFamily="49" charset="-122"/>
              <a:cs typeface="Times New Roman" panose="02020603050405020304" pitchFamily="16" charset="0"/>
            </a:endParaRPr>
          </a:p>
        </p:txBody>
      </p:sp>
      <p:sp>
        <p:nvSpPr>
          <p:cNvPr id="8" name="矩形 7"/>
          <p:cNvSpPr/>
          <p:nvPr/>
        </p:nvSpPr>
        <p:spPr>
          <a:xfrm>
            <a:off x="6198689" y="5527880"/>
            <a:ext cx="5933595" cy="664862"/>
          </a:xfrm>
          <a:prstGeom prst="rect">
            <a:avLst/>
          </a:prstGeom>
        </p:spPr>
        <p:txBody>
          <a:bodyPr wrap="square">
            <a:spAutoFit/>
          </a:bodyPr>
          <a:lstStyle/>
          <a:p>
            <a:pPr algn="ctr">
              <a:lnSpc>
                <a:spcPct val="150000"/>
              </a:lnSpc>
            </a:pPr>
            <a:r>
              <a:rPr lang="zh-CN" altLang="en-US" sz="2800" b="1" dirty="0">
                <a:ea typeface="黑体" panose="02010609060101010101" pitchFamily="49" charset="-122"/>
                <a:cs typeface="Times New Roman" panose="02020603050405020304" pitchFamily="16" charset="0"/>
              </a:rPr>
              <a:t>寻找从城市</a:t>
            </a:r>
            <a:r>
              <a:rPr lang="en-US" altLang="zh-CN" sz="2800" b="1" dirty="0">
                <a:ea typeface="黑体" panose="02010609060101010101" pitchFamily="49" charset="-122"/>
                <a:cs typeface="Times New Roman" panose="02020603050405020304" pitchFamily="16" charset="0"/>
              </a:rPr>
              <a:t>A</a:t>
            </a:r>
            <a:r>
              <a:rPr lang="zh-CN" altLang="en-US" sz="2800" b="1" dirty="0">
                <a:ea typeface="黑体" panose="02010609060101010101" pitchFamily="49" charset="-122"/>
                <a:cs typeface="Times New Roman" panose="02020603050405020304" pitchFamily="16" charset="0"/>
              </a:rPr>
              <a:t>到城市</a:t>
            </a:r>
            <a:r>
              <a:rPr lang="en-US" altLang="zh-CN" sz="2800" b="1" dirty="0">
                <a:ea typeface="黑体" panose="02010609060101010101" pitchFamily="49" charset="-122"/>
                <a:cs typeface="Times New Roman" panose="02020603050405020304" pitchFamily="16" charset="0"/>
              </a:rPr>
              <a:t>K</a:t>
            </a:r>
            <a:r>
              <a:rPr lang="zh-CN" altLang="en-US" sz="2800" b="1" dirty="0">
                <a:ea typeface="黑体" panose="02010609060101010101" pitchFamily="49" charset="-122"/>
                <a:cs typeface="Times New Roman" panose="02020603050405020304" pitchFamily="16" charset="0"/>
              </a:rPr>
              <a:t>之间最短路线？</a:t>
            </a:r>
            <a:endParaRPr lang="en-US" altLang="zh-CN" sz="2800" b="1" dirty="0">
              <a:ea typeface="黑体" panose="02010609060101010101" pitchFamily="49" charset="-122"/>
              <a:cs typeface="Times New Roman" panose="02020603050405020304" pitchFamily="16" charset="0"/>
            </a:endParaRPr>
          </a:p>
        </p:txBody>
      </p:sp>
      <p:grpSp>
        <p:nvGrpSpPr>
          <p:cNvPr id="9" name="组合 8"/>
          <p:cNvGrpSpPr/>
          <p:nvPr/>
        </p:nvGrpSpPr>
        <p:grpSpPr>
          <a:xfrm>
            <a:off x="6434001" y="2067745"/>
            <a:ext cx="5177580" cy="3386143"/>
            <a:chOff x="3728898" y="2397426"/>
            <a:chExt cx="5177580" cy="3386143"/>
          </a:xfrm>
        </p:grpSpPr>
        <p:sp>
          <p:nvSpPr>
            <p:cNvPr id="10" name="椭圆 9"/>
            <p:cNvSpPr/>
            <p:nvPr/>
          </p:nvSpPr>
          <p:spPr>
            <a:xfrm>
              <a:off x="3819879" y="3114679"/>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A</a:t>
              </a:r>
              <a:endParaRPr lang="zh-CN" altLang="en-US" sz="2400" dirty="0"/>
            </a:p>
          </p:txBody>
        </p:sp>
        <p:sp>
          <p:nvSpPr>
            <p:cNvPr id="11" name="椭圆 10"/>
            <p:cNvSpPr/>
            <p:nvPr/>
          </p:nvSpPr>
          <p:spPr>
            <a:xfrm>
              <a:off x="4637312" y="2397426"/>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B</a:t>
              </a:r>
              <a:endParaRPr lang="zh-CN" altLang="en-US" sz="2400" dirty="0"/>
            </a:p>
          </p:txBody>
        </p:sp>
        <p:sp>
          <p:nvSpPr>
            <p:cNvPr id="12" name="椭圆 11"/>
            <p:cNvSpPr/>
            <p:nvPr/>
          </p:nvSpPr>
          <p:spPr>
            <a:xfrm>
              <a:off x="5448084" y="3120218"/>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C</a:t>
              </a:r>
              <a:endParaRPr lang="zh-CN" altLang="en-US" sz="2400" dirty="0"/>
            </a:p>
          </p:txBody>
        </p:sp>
        <p:sp>
          <p:nvSpPr>
            <p:cNvPr id="13" name="椭圆 12"/>
            <p:cNvSpPr/>
            <p:nvPr/>
          </p:nvSpPr>
          <p:spPr>
            <a:xfrm>
              <a:off x="3819879" y="3965494"/>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D</a:t>
              </a:r>
              <a:endParaRPr lang="zh-CN" altLang="en-US" sz="2400" dirty="0"/>
            </a:p>
          </p:txBody>
        </p:sp>
        <p:sp>
          <p:nvSpPr>
            <p:cNvPr id="14" name="椭圆 13"/>
            <p:cNvSpPr/>
            <p:nvPr/>
          </p:nvSpPr>
          <p:spPr>
            <a:xfrm>
              <a:off x="4916093" y="4087550"/>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E</a:t>
              </a:r>
              <a:endParaRPr lang="zh-CN" altLang="en-US" sz="2400" dirty="0"/>
            </a:p>
          </p:txBody>
        </p:sp>
        <p:sp>
          <p:nvSpPr>
            <p:cNvPr id="15" name="椭圆 14"/>
            <p:cNvSpPr/>
            <p:nvPr/>
          </p:nvSpPr>
          <p:spPr>
            <a:xfrm>
              <a:off x="4526772" y="5168685"/>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F</a:t>
              </a:r>
              <a:endParaRPr lang="zh-CN" altLang="en-US" sz="2400" dirty="0"/>
            </a:p>
          </p:txBody>
        </p:sp>
        <p:sp>
          <p:nvSpPr>
            <p:cNvPr id="16" name="椭圆 15"/>
            <p:cNvSpPr/>
            <p:nvPr/>
          </p:nvSpPr>
          <p:spPr>
            <a:xfrm>
              <a:off x="5969223" y="5459569"/>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G</a:t>
              </a:r>
              <a:endParaRPr lang="zh-CN" altLang="en-US" sz="2400" dirty="0"/>
            </a:p>
          </p:txBody>
        </p:sp>
        <p:sp>
          <p:nvSpPr>
            <p:cNvPr id="17" name="椭圆 16"/>
            <p:cNvSpPr/>
            <p:nvPr/>
          </p:nvSpPr>
          <p:spPr>
            <a:xfrm>
              <a:off x="6526596" y="4139460"/>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H</a:t>
              </a:r>
              <a:endParaRPr lang="zh-CN" altLang="en-US" sz="2400" dirty="0"/>
            </a:p>
          </p:txBody>
        </p:sp>
        <p:sp>
          <p:nvSpPr>
            <p:cNvPr id="18" name="椭圆 17"/>
            <p:cNvSpPr/>
            <p:nvPr/>
          </p:nvSpPr>
          <p:spPr>
            <a:xfrm>
              <a:off x="6631609" y="2714336"/>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I</a:t>
              </a:r>
              <a:endParaRPr lang="zh-CN" altLang="en-US" sz="2400" dirty="0"/>
            </a:p>
          </p:txBody>
        </p:sp>
        <p:sp>
          <p:nvSpPr>
            <p:cNvPr id="19" name="椭圆 18"/>
            <p:cNvSpPr/>
            <p:nvPr/>
          </p:nvSpPr>
          <p:spPr>
            <a:xfrm>
              <a:off x="7636976" y="3601613"/>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J</a:t>
              </a:r>
              <a:endParaRPr lang="zh-CN" altLang="en-US" sz="2400" dirty="0"/>
            </a:p>
          </p:txBody>
        </p:sp>
        <p:sp>
          <p:nvSpPr>
            <p:cNvPr id="20" name="椭圆 19"/>
            <p:cNvSpPr/>
            <p:nvPr/>
          </p:nvSpPr>
          <p:spPr>
            <a:xfrm>
              <a:off x="7531938" y="4758656"/>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K</a:t>
              </a:r>
              <a:endParaRPr lang="zh-CN" altLang="en-US" sz="2400" dirty="0"/>
            </a:p>
          </p:txBody>
        </p:sp>
        <p:sp>
          <p:nvSpPr>
            <p:cNvPr id="21" name="椭圆 20"/>
            <p:cNvSpPr/>
            <p:nvPr/>
          </p:nvSpPr>
          <p:spPr>
            <a:xfrm>
              <a:off x="8582478" y="5459569"/>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L</a:t>
              </a:r>
              <a:endParaRPr lang="zh-CN" altLang="en-US" sz="2400" dirty="0"/>
            </a:p>
          </p:txBody>
        </p:sp>
        <p:cxnSp>
          <p:nvCxnSpPr>
            <p:cNvPr id="22" name="直接连接符 21" descr="b"/>
            <p:cNvCxnSpPr>
              <a:stCxn id="11" idx="3"/>
              <a:endCxn id="10" idx="7"/>
            </p:cNvCxnSpPr>
            <p:nvPr/>
          </p:nvCxnSpPr>
          <p:spPr>
            <a:xfrm flipH="1">
              <a:off x="4096430" y="2673977"/>
              <a:ext cx="588331" cy="48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3" idx="0"/>
              <a:endCxn id="10" idx="4"/>
            </p:cNvCxnSpPr>
            <p:nvPr/>
          </p:nvCxnSpPr>
          <p:spPr>
            <a:xfrm flipV="1">
              <a:off x="3981879" y="3438679"/>
              <a:ext cx="0" cy="526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5" idx="1"/>
              <a:endCxn id="13" idx="4"/>
            </p:cNvCxnSpPr>
            <p:nvPr/>
          </p:nvCxnSpPr>
          <p:spPr>
            <a:xfrm flipH="1" flipV="1">
              <a:off x="3981879" y="4289494"/>
              <a:ext cx="592342" cy="926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5" idx="6"/>
              <a:endCxn id="16" idx="2"/>
            </p:cNvCxnSpPr>
            <p:nvPr/>
          </p:nvCxnSpPr>
          <p:spPr>
            <a:xfrm>
              <a:off x="4850772" y="5330685"/>
              <a:ext cx="1118451" cy="290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0" idx="3"/>
              <a:endCxn id="16" idx="6"/>
            </p:cNvCxnSpPr>
            <p:nvPr/>
          </p:nvCxnSpPr>
          <p:spPr>
            <a:xfrm flipH="1">
              <a:off x="6293223" y="5035207"/>
              <a:ext cx="1286164" cy="586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0" idx="5"/>
              <a:endCxn id="21" idx="1"/>
            </p:cNvCxnSpPr>
            <p:nvPr/>
          </p:nvCxnSpPr>
          <p:spPr>
            <a:xfrm>
              <a:off x="7808489" y="5035207"/>
              <a:ext cx="821438" cy="471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0" idx="0"/>
              <a:endCxn id="19" idx="4"/>
            </p:cNvCxnSpPr>
            <p:nvPr/>
          </p:nvCxnSpPr>
          <p:spPr>
            <a:xfrm flipV="1">
              <a:off x="7693938" y="3925613"/>
              <a:ext cx="105038" cy="8330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9" idx="1"/>
              <a:endCxn id="18" idx="5"/>
            </p:cNvCxnSpPr>
            <p:nvPr/>
          </p:nvCxnSpPr>
          <p:spPr>
            <a:xfrm flipH="1" flipV="1">
              <a:off x="6908160" y="2990887"/>
              <a:ext cx="776265" cy="658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9" idx="3"/>
              <a:endCxn id="17" idx="6"/>
            </p:cNvCxnSpPr>
            <p:nvPr/>
          </p:nvCxnSpPr>
          <p:spPr>
            <a:xfrm flipH="1">
              <a:off x="6850596" y="3878164"/>
              <a:ext cx="833829" cy="423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4" idx="7"/>
              <a:endCxn id="18" idx="3"/>
            </p:cNvCxnSpPr>
            <p:nvPr/>
          </p:nvCxnSpPr>
          <p:spPr>
            <a:xfrm flipV="1">
              <a:off x="5192644" y="2990887"/>
              <a:ext cx="1486414" cy="1144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4" idx="6"/>
              <a:endCxn id="17" idx="2"/>
            </p:cNvCxnSpPr>
            <p:nvPr/>
          </p:nvCxnSpPr>
          <p:spPr>
            <a:xfrm>
              <a:off x="5240093" y="4249550"/>
              <a:ext cx="1286503" cy="5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14" idx="5"/>
              <a:endCxn id="16" idx="0"/>
            </p:cNvCxnSpPr>
            <p:nvPr/>
          </p:nvCxnSpPr>
          <p:spPr>
            <a:xfrm>
              <a:off x="5192644" y="4364101"/>
              <a:ext cx="938579" cy="1095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7" idx="4"/>
              <a:endCxn id="16" idx="0"/>
            </p:cNvCxnSpPr>
            <p:nvPr/>
          </p:nvCxnSpPr>
          <p:spPr>
            <a:xfrm flipH="1">
              <a:off x="6131223" y="4463460"/>
              <a:ext cx="557373" cy="996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0" idx="5"/>
              <a:endCxn id="14" idx="2"/>
            </p:cNvCxnSpPr>
            <p:nvPr/>
          </p:nvCxnSpPr>
          <p:spPr>
            <a:xfrm>
              <a:off x="4096430" y="3391230"/>
              <a:ext cx="819663" cy="858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1" idx="5"/>
              <a:endCxn id="12" idx="1"/>
            </p:cNvCxnSpPr>
            <p:nvPr/>
          </p:nvCxnSpPr>
          <p:spPr>
            <a:xfrm>
              <a:off x="4913863" y="2673977"/>
              <a:ext cx="581670" cy="493690"/>
            </a:xfrm>
            <a:prstGeom prst="line">
              <a:avLst/>
            </a:prstGeom>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4164989" y="2607906"/>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38" name="文本框 37"/>
            <p:cNvSpPr txBox="1"/>
            <p:nvPr/>
          </p:nvSpPr>
          <p:spPr>
            <a:xfrm>
              <a:off x="3728898" y="3488354"/>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39" name="文本框 38"/>
            <p:cNvSpPr txBox="1"/>
            <p:nvPr/>
          </p:nvSpPr>
          <p:spPr>
            <a:xfrm>
              <a:off x="5093477" y="2575922"/>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40" name="文本框 39"/>
            <p:cNvSpPr txBox="1"/>
            <p:nvPr/>
          </p:nvSpPr>
          <p:spPr>
            <a:xfrm>
              <a:off x="4380070" y="3468511"/>
              <a:ext cx="340158" cy="461665"/>
            </a:xfrm>
            <a:prstGeom prst="rect">
              <a:avLst/>
            </a:prstGeom>
            <a:noFill/>
          </p:spPr>
          <p:txBody>
            <a:bodyPr wrap="none" rtlCol="0">
              <a:spAutoFit/>
            </a:bodyPr>
            <a:lstStyle/>
            <a:p>
              <a:r>
                <a:rPr lang="en-US" altLang="zh-CN" sz="2400" dirty="0"/>
                <a:t>6</a:t>
              </a:r>
              <a:endParaRPr lang="zh-CN" altLang="en-US" sz="2400" dirty="0"/>
            </a:p>
          </p:txBody>
        </p:sp>
        <p:sp>
          <p:nvSpPr>
            <p:cNvPr id="41" name="文本框 40"/>
            <p:cNvSpPr txBox="1"/>
            <p:nvPr/>
          </p:nvSpPr>
          <p:spPr>
            <a:xfrm>
              <a:off x="3991830" y="4545081"/>
              <a:ext cx="340158" cy="461665"/>
            </a:xfrm>
            <a:prstGeom prst="rect">
              <a:avLst/>
            </a:prstGeom>
            <a:noFill/>
          </p:spPr>
          <p:txBody>
            <a:bodyPr wrap="none" rtlCol="0">
              <a:spAutoFit/>
            </a:bodyPr>
            <a:lstStyle/>
            <a:p>
              <a:r>
                <a:rPr lang="en-US" altLang="zh-CN" sz="2400" dirty="0"/>
                <a:t>4</a:t>
              </a:r>
              <a:endParaRPr lang="zh-CN" altLang="en-US" sz="2400" dirty="0"/>
            </a:p>
          </p:txBody>
        </p:sp>
        <p:sp>
          <p:nvSpPr>
            <p:cNvPr id="42" name="文本框 41"/>
            <p:cNvSpPr txBox="1"/>
            <p:nvPr/>
          </p:nvSpPr>
          <p:spPr>
            <a:xfrm>
              <a:off x="5184697" y="5093944"/>
              <a:ext cx="340158" cy="461665"/>
            </a:xfrm>
            <a:prstGeom prst="rect">
              <a:avLst/>
            </a:prstGeom>
            <a:noFill/>
          </p:spPr>
          <p:txBody>
            <a:bodyPr wrap="none" rtlCol="0">
              <a:spAutoFit/>
            </a:bodyPr>
            <a:lstStyle/>
            <a:p>
              <a:r>
                <a:rPr lang="en-US" altLang="zh-CN" sz="2400" dirty="0"/>
                <a:t>4</a:t>
              </a:r>
              <a:endParaRPr lang="zh-CN" altLang="en-US" sz="2400" dirty="0"/>
            </a:p>
          </p:txBody>
        </p:sp>
        <p:sp>
          <p:nvSpPr>
            <p:cNvPr id="43" name="文本框 42"/>
            <p:cNvSpPr txBox="1"/>
            <p:nvPr/>
          </p:nvSpPr>
          <p:spPr>
            <a:xfrm>
              <a:off x="5551737" y="4573542"/>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44" name="文本框 43"/>
            <p:cNvSpPr txBox="1"/>
            <p:nvPr/>
          </p:nvSpPr>
          <p:spPr>
            <a:xfrm>
              <a:off x="6152810" y="4702630"/>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45" name="文本框 44"/>
            <p:cNvSpPr txBox="1"/>
            <p:nvPr/>
          </p:nvSpPr>
          <p:spPr>
            <a:xfrm>
              <a:off x="5762418" y="3939227"/>
              <a:ext cx="340158" cy="461665"/>
            </a:xfrm>
            <a:prstGeom prst="rect">
              <a:avLst/>
            </a:prstGeom>
            <a:noFill/>
          </p:spPr>
          <p:txBody>
            <a:bodyPr wrap="none" rtlCol="0">
              <a:spAutoFit/>
            </a:bodyPr>
            <a:lstStyle/>
            <a:p>
              <a:r>
                <a:rPr lang="en-US" altLang="zh-CN" sz="2400" dirty="0"/>
                <a:t>4</a:t>
              </a:r>
              <a:endParaRPr lang="zh-CN" altLang="en-US" sz="2400" dirty="0"/>
            </a:p>
          </p:txBody>
        </p:sp>
        <p:sp>
          <p:nvSpPr>
            <p:cNvPr id="46" name="文本框 45"/>
            <p:cNvSpPr txBox="1"/>
            <p:nvPr/>
          </p:nvSpPr>
          <p:spPr>
            <a:xfrm>
              <a:off x="5932497" y="3354702"/>
              <a:ext cx="340158" cy="461665"/>
            </a:xfrm>
            <a:prstGeom prst="rect">
              <a:avLst/>
            </a:prstGeom>
            <a:noFill/>
          </p:spPr>
          <p:txBody>
            <a:bodyPr wrap="none" rtlCol="0">
              <a:spAutoFit/>
            </a:bodyPr>
            <a:lstStyle/>
            <a:p>
              <a:r>
                <a:rPr lang="en-US" altLang="zh-CN" sz="2400" dirty="0"/>
                <a:t>7</a:t>
              </a:r>
              <a:endParaRPr lang="zh-CN" altLang="en-US" sz="2400" dirty="0"/>
            </a:p>
          </p:txBody>
        </p:sp>
        <p:sp>
          <p:nvSpPr>
            <p:cNvPr id="47" name="文本框 46"/>
            <p:cNvSpPr txBox="1"/>
            <p:nvPr/>
          </p:nvSpPr>
          <p:spPr>
            <a:xfrm>
              <a:off x="7058632" y="3180507"/>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48" name="文本框 47"/>
            <p:cNvSpPr txBox="1"/>
            <p:nvPr/>
          </p:nvSpPr>
          <p:spPr>
            <a:xfrm>
              <a:off x="7032846" y="3789508"/>
              <a:ext cx="340158" cy="461665"/>
            </a:xfrm>
            <a:prstGeom prst="rect">
              <a:avLst/>
            </a:prstGeom>
            <a:noFill/>
          </p:spPr>
          <p:txBody>
            <a:bodyPr wrap="none" rtlCol="0">
              <a:spAutoFit/>
            </a:bodyPr>
            <a:lstStyle/>
            <a:p>
              <a:r>
                <a:rPr lang="en-US" altLang="zh-CN" sz="2400" dirty="0"/>
                <a:t>7</a:t>
              </a:r>
              <a:endParaRPr lang="zh-CN" altLang="en-US" sz="2400" dirty="0"/>
            </a:p>
          </p:txBody>
        </p:sp>
        <p:sp>
          <p:nvSpPr>
            <p:cNvPr id="49" name="文本框 48"/>
            <p:cNvSpPr txBox="1"/>
            <p:nvPr/>
          </p:nvSpPr>
          <p:spPr>
            <a:xfrm>
              <a:off x="7652643" y="4166125"/>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50" name="文本框 49"/>
            <p:cNvSpPr txBox="1"/>
            <p:nvPr/>
          </p:nvSpPr>
          <p:spPr>
            <a:xfrm>
              <a:off x="6793153" y="4961514"/>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51" name="文本框 50"/>
            <p:cNvSpPr txBox="1"/>
            <p:nvPr/>
          </p:nvSpPr>
          <p:spPr>
            <a:xfrm>
              <a:off x="7992801" y="5118596"/>
              <a:ext cx="340158" cy="461665"/>
            </a:xfrm>
            <a:prstGeom prst="rect">
              <a:avLst/>
            </a:prstGeom>
            <a:noFill/>
          </p:spPr>
          <p:txBody>
            <a:bodyPr wrap="none" rtlCol="0">
              <a:spAutoFit/>
            </a:bodyPr>
            <a:lstStyle/>
            <a:p>
              <a:r>
                <a:rPr lang="en-US" altLang="zh-CN" sz="2400" dirty="0"/>
                <a:t>6</a:t>
              </a:r>
              <a:endParaRPr lang="zh-CN" altLang="en-US" sz="2400" dirty="0"/>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577135" y="5527880"/>
            <a:ext cx="4957643" cy="664862"/>
          </a:xfrm>
          <a:prstGeom prst="rect">
            <a:avLst/>
          </a:prstGeom>
        </p:spPr>
        <p:txBody>
          <a:bodyPr wrap="square">
            <a:spAutoFit/>
          </a:bodyPr>
          <a:lstStyle/>
          <a:p>
            <a:pPr algn="ctr">
              <a:lnSpc>
                <a:spcPct val="150000"/>
              </a:lnSpc>
            </a:pPr>
            <a:r>
              <a:rPr lang="zh-CN" altLang="en-US" sz="2800" b="1" dirty="0">
                <a:ea typeface="黑体" panose="02010609060101010101" pitchFamily="49" charset="-122"/>
                <a:cs typeface="Times New Roman" panose="02020603050405020304" pitchFamily="16" charset="0"/>
              </a:rPr>
              <a:t>贪婪最佳优先搜索的过程</a:t>
            </a:r>
            <a:endParaRPr lang="zh-CN" altLang="en-US" sz="2800" b="1" dirty="0">
              <a:ea typeface="黑体" panose="02010609060101010101" pitchFamily="49" charset="-122"/>
              <a:cs typeface="Times New Roman" panose="02020603050405020304" pitchFamily="16" charset="0"/>
            </a:endParaRPr>
          </a:p>
        </p:txBody>
      </p:sp>
      <p:sp>
        <p:nvSpPr>
          <p:cNvPr id="2" name="标题 1"/>
          <p:cNvSpPr>
            <a:spLocks noGrp="1"/>
          </p:cNvSpPr>
          <p:nvPr>
            <p:ph type="title"/>
          </p:nvPr>
        </p:nvSpPr>
        <p:spPr/>
        <p:txBody>
          <a:bodyPr/>
          <a:lstStyle/>
          <a:p>
            <a:r>
              <a:rPr lang="zh-CN" altLang="en-US" dirty="0">
                <a:latin typeface="黑体" panose="02010609060101010101" pitchFamily="49" charset="-122"/>
              </a:rPr>
              <a:t>搜索算法：贪婪最佳优先搜索</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贪婪最佳优先搜索：评价函数</a:t>
                </a:r>
                <a14:m>
                  <m:oMath xmlns:m="http://schemas.openxmlformats.org/officeDocument/2006/math">
                    <m:r>
                      <a:rPr lang="en-US" altLang="zh-CN" i="1" dirty="0">
                        <a:solidFill>
                          <a:srgbClr val="C00000"/>
                        </a:solidFill>
                        <a:latin typeface="Cambria Math" panose="02040503050406030204" pitchFamily="18" charset="0"/>
                      </a:rPr>
                      <m:t>𝒇</m:t>
                    </m:r>
                    <m:r>
                      <a:rPr lang="en-US" altLang="zh-CN" i="1" dirty="0" smtClean="0">
                        <a:solidFill>
                          <a:srgbClr val="C00000"/>
                        </a:solidFill>
                        <a:latin typeface="Cambria Math" panose="02040503050406030204" pitchFamily="18" charset="0"/>
                      </a:rPr>
                      <m:t>(</m:t>
                    </m:r>
                    <m:r>
                      <a:rPr lang="en-US" altLang="zh-CN" i="1" dirty="0">
                        <a:solidFill>
                          <a:srgbClr val="C00000"/>
                        </a:solidFill>
                        <a:latin typeface="Cambria Math" panose="02040503050406030204" pitchFamily="18" charset="0"/>
                      </a:rPr>
                      <m:t>𝒏</m:t>
                    </m:r>
                    <m:r>
                      <a:rPr lang="en-US" altLang="zh-CN" i="1" dirty="0" smtClean="0">
                        <a:solidFill>
                          <a:srgbClr val="C00000"/>
                        </a:solidFill>
                        <a:latin typeface="Cambria Math" panose="02040503050406030204" pitchFamily="18" charset="0"/>
                      </a:rPr>
                      <m:t>)</m:t>
                    </m:r>
                  </m:oMath>
                </a14:m>
                <a:r>
                  <a:rPr lang="en-US" altLang="zh-CN" dirty="0"/>
                  <a:t>=</a:t>
                </a:r>
                <a:r>
                  <a:rPr lang="zh-CN" altLang="en-US" dirty="0"/>
                  <a:t>启发函数</a:t>
                </a:r>
                <a14:m>
                  <m:oMath xmlns:m="http://schemas.openxmlformats.org/officeDocument/2006/math">
                    <m:r>
                      <a:rPr lang="en-US" altLang="zh-CN" i="1" dirty="0">
                        <a:solidFill>
                          <a:srgbClr val="C00000"/>
                        </a:solidFill>
                        <a:latin typeface="Cambria Math" panose="02040503050406030204" pitchFamily="18" charset="0"/>
                      </a:rPr>
                      <m:t>𝒉</m:t>
                    </m:r>
                    <m:d>
                      <m:dPr>
                        <m:ctrlPr>
                          <a:rPr lang="en-US" altLang="zh-CN" i="1" dirty="0">
                            <a:solidFill>
                              <a:srgbClr val="C00000"/>
                            </a:solidFill>
                            <a:latin typeface="Cambria Math" panose="02040503050406030204" pitchFamily="18" charset="0"/>
                          </a:rPr>
                        </m:ctrlPr>
                      </m:dPr>
                      <m:e>
                        <m:r>
                          <a:rPr lang="en-US" altLang="zh-CN" i="1" dirty="0">
                            <a:solidFill>
                              <a:srgbClr val="C00000"/>
                            </a:solidFill>
                            <a:latin typeface="Cambria Math" panose="02040503050406030204" pitchFamily="18" charset="0"/>
                          </a:rPr>
                          <m:t>𝒏</m:t>
                        </m:r>
                      </m:e>
                    </m:d>
                  </m:oMath>
                </a14:m>
                <a:endParaRPr lang="en-US" altLang="zh-CN" dirty="0">
                  <a:solidFill>
                    <a:srgbClr val="C00000"/>
                  </a:solidFill>
                </a:endParaRPr>
              </a:p>
              <a:p>
                <a:pPr lvl="1"/>
                <a:r>
                  <a:rPr lang="zh-CN" altLang="en-US" dirty="0"/>
                  <a:t>例：启发函数为任意一个城市与终点城市</a:t>
                </a:r>
                <a:r>
                  <a:rPr lang="en-US" altLang="zh-CN" dirty="0"/>
                  <a:t>K</a:t>
                </a:r>
                <a:r>
                  <a:rPr lang="zh-CN" altLang="en-US" dirty="0"/>
                  <a:t>之间的直线距离</a:t>
                </a:r>
                <a:endParaRPr lang="zh-CN" altLang="en-US" dirty="0"/>
              </a:p>
              <a:p>
                <a:pPr lvl="1"/>
                <a:endParaRPr lang="en-US" altLang="zh-CN" dirty="0"/>
              </a:p>
              <a:p>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0"/>
                </a:stretch>
              </a:blipFill>
            </p:spPr>
            <p:txBody>
              <a:bodyPr/>
              <a:lstStyle/>
              <a:p>
                <a:r>
                  <a:rPr lang="zh-CN" altLang="en-US">
                    <a:noFill/>
                  </a:rPr>
                  <a:t> </a:t>
                </a:r>
              </a:p>
            </p:txBody>
          </p:sp>
        </mc:Fallback>
      </mc:AlternateContent>
      <p:pic>
        <p:nvPicPr>
          <p:cNvPr id="4" name="图片 3"/>
          <p:cNvPicPr/>
          <p:nvPr/>
        </p:nvPicPr>
        <p:blipFill>
          <a:blip r:embed="rId2"/>
          <a:stretch>
            <a:fillRect/>
          </a:stretch>
        </p:blipFill>
        <p:spPr>
          <a:xfrm>
            <a:off x="28512" y="2144015"/>
            <a:ext cx="6306519" cy="3539430"/>
          </a:xfrm>
          <a:prstGeom prst="rect">
            <a:avLst/>
          </a:prstGeom>
        </p:spPr>
      </p:pic>
      <mc:AlternateContent xmlns:mc="http://schemas.openxmlformats.org/markup-compatibility/2006">
        <mc:Choice xmlns:a14="http://schemas.microsoft.com/office/drawing/2010/main" Requires="a14">
          <p:sp>
            <p:nvSpPr>
              <p:cNvPr id="6" name="矩形 5"/>
              <p:cNvSpPr/>
              <p:nvPr/>
            </p:nvSpPr>
            <p:spPr>
              <a:xfrm>
                <a:off x="6774024" y="2338501"/>
                <a:ext cx="4842889" cy="3046988"/>
              </a:xfrm>
              <a:prstGeom prst="rect">
                <a:avLst/>
              </a:prstGeom>
            </p:spPr>
            <p:txBody>
              <a:bodyPr wrap="square">
                <a:spAutoFit/>
              </a:bodyPr>
              <a:lstStyle/>
              <a:p>
                <a:pPr algn="just"/>
                <a:r>
                  <a:rPr lang="zh-CN" altLang="zh-CN" sz="3200" b="1" dirty="0">
                    <a:latin typeface="华文楷体" panose="02010600040101010101" pitchFamily="2" charset="-122"/>
                    <a:ea typeface="华文楷体" panose="02010600040101010101" pitchFamily="2" charset="-122"/>
                  </a:rPr>
                  <a:t>算法找到了一条从起始</a:t>
                </a:r>
                <a:r>
                  <a:rPr lang="zh-CN" altLang="en-US" sz="3200" b="1" dirty="0">
                    <a:latin typeface="华文楷体" panose="02010600040101010101" pitchFamily="2" charset="-122"/>
                    <a:ea typeface="华文楷体" panose="02010600040101010101" pitchFamily="2" charset="-122"/>
                  </a:rPr>
                  <a:t>结</a:t>
                </a:r>
                <a:r>
                  <a:rPr lang="zh-CN" altLang="zh-CN" sz="3200" b="1" dirty="0">
                    <a:latin typeface="华文楷体" panose="02010600040101010101" pitchFamily="2" charset="-122"/>
                    <a:ea typeface="华文楷体" panose="02010600040101010101" pitchFamily="2" charset="-122"/>
                  </a:rPr>
                  <a:t>点到终点</a:t>
                </a:r>
                <a:r>
                  <a:rPr lang="zh-CN" altLang="en-US" sz="3200" b="1" dirty="0">
                    <a:latin typeface="华文楷体" panose="02010600040101010101" pitchFamily="2" charset="-122"/>
                    <a:ea typeface="华文楷体" panose="02010600040101010101" pitchFamily="2" charset="-122"/>
                  </a:rPr>
                  <a:t>结</a:t>
                </a:r>
                <a:r>
                  <a:rPr lang="zh-CN" altLang="zh-CN" sz="3200" b="1" dirty="0">
                    <a:latin typeface="华文楷体" panose="02010600040101010101" pitchFamily="2" charset="-122"/>
                    <a:ea typeface="华文楷体" panose="02010600040101010101" pitchFamily="2" charset="-122"/>
                  </a:rPr>
                  <a:t>点的路径</a:t>
                </a:r>
                <a14:m>
                  <m:oMath xmlns:m="http://schemas.openxmlformats.org/officeDocument/2006/math">
                    <m:r>
                      <a:rPr lang="en-US" altLang="zh-CN" sz="3200" b="1" i="1">
                        <a:latin typeface="Cambria Math" panose="02040503050406030204"/>
                      </a:rPr>
                      <m:t>𝐀</m:t>
                    </m:r>
                    <m:r>
                      <a:rPr lang="en-US" altLang="zh-CN" sz="3200" b="1">
                        <a:latin typeface="Cambria Math" panose="02040503050406030204"/>
                      </a:rPr>
                      <m:t>→</m:t>
                    </m:r>
                    <m:r>
                      <a:rPr lang="en-US" altLang="zh-CN" sz="3200" b="1" i="1">
                        <a:latin typeface="Cambria Math" panose="02040503050406030204"/>
                      </a:rPr>
                      <m:t>𝐄</m:t>
                    </m:r>
                    <m:r>
                      <a:rPr lang="en-US" altLang="zh-CN" sz="3200" b="1">
                        <a:latin typeface="Cambria Math" panose="02040503050406030204"/>
                      </a:rPr>
                      <m:t>→</m:t>
                    </m:r>
                    <m:r>
                      <a:rPr lang="en-US" altLang="zh-CN" sz="3200" b="1" i="1">
                        <a:latin typeface="Cambria Math" panose="02040503050406030204"/>
                      </a:rPr>
                      <m:t>𝐇</m:t>
                    </m:r>
                    <m:r>
                      <a:rPr lang="en-US" altLang="zh-CN" sz="3200" b="1">
                        <a:latin typeface="Cambria Math" panose="02040503050406030204"/>
                      </a:rPr>
                      <m:t>→</m:t>
                    </m:r>
                    <m:r>
                      <a:rPr lang="en-US" altLang="zh-CN" sz="3200" b="1" i="1">
                        <a:latin typeface="Cambria Math" panose="02040503050406030204"/>
                      </a:rPr>
                      <m:t>𝐉</m:t>
                    </m:r>
                    <m:r>
                      <a:rPr lang="en-US" altLang="zh-CN" sz="3200" b="1">
                        <a:latin typeface="Cambria Math" panose="02040503050406030204"/>
                      </a:rPr>
                      <m:t>→</m:t>
                    </m:r>
                    <m:r>
                      <a:rPr lang="en-US" altLang="zh-CN" sz="3200" b="1" i="1">
                        <a:latin typeface="Cambria Math" panose="02040503050406030204"/>
                      </a:rPr>
                      <m:t>𝐊</m:t>
                    </m:r>
                  </m:oMath>
                </a14:m>
                <a:r>
                  <a:rPr lang="zh-CN" altLang="zh-CN" sz="3200" b="1" dirty="0">
                    <a:latin typeface="华文楷体" panose="02010600040101010101" pitchFamily="2" charset="-122"/>
                    <a:ea typeface="华文楷体" panose="02010600040101010101" pitchFamily="2" charset="-122"/>
                  </a:rPr>
                  <a:t>，但这条路径并不是最短路径，实际上最短路径为</a:t>
                </a:r>
                <a14:m>
                  <m:oMath xmlns:m="http://schemas.openxmlformats.org/officeDocument/2006/math">
                    <m:r>
                      <a:rPr lang="en-US" altLang="zh-CN" sz="3200" b="1" i="1">
                        <a:latin typeface="Cambria Math" panose="02040503050406030204"/>
                      </a:rPr>
                      <m:t>𝐀</m:t>
                    </m:r>
                    <m:r>
                      <a:rPr lang="en-US" altLang="zh-CN" sz="3200" b="1">
                        <a:latin typeface="Cambria Math" panose="02040503050406030204"/>
                      </a:rPr>
                      <m:t>→</m:t>
                    </m:r>
                    <m:r>
                      <a:rPr lang="en-US" altLang="zh-CN" sz="3200" b="1" i="1">
                        <a:latin typeface="Cambria Math" panose="02040503050406030204"/>
                      </a:rPr>
                      <m:t>𝐄</m:t>
                    </m:r>
                    <m:r>
                      <a:rPr lang="en-US" altLang="zh-CN" sz="3200" b="1">
                        <a:latin typeface="Cambria Math" panose="02040503050406030204"/>
                      </a:rPr>
                      <m:t>→</m:t>
                    </m:r>
                    <m:r>
                      <a:rPr lang="en-US" altLang="zh-CN" sz="3200" b="1" i="1">
                        <a:latin typeface="Cambria Math" panose="02040503050406030204"/>
                      </a:rPr>
                      <m:t>𝐆</m:t>
                    </m:r>
                    <m:r>
                      <a:rPr lang="en-US" altLang="zh-CN" sz="3200" b="1">
                        <a:latin typeface="Cambria Math" panose="02040503050406030204"/>
                      </a:rPr>
                      <m:t>→</m:t>
                    </m:r>
                    <m:r>
                      <a:rPr lang="en-US" altLang="zh-CN" sz="3200" b="1" i="1">
                        <a:latin typeface="Cambria Math" panose="02040503050406030204"/>
                      </a:rPr>
                      <m:t>𝐊</m:t>
                    </m:r>
                  </m:oMath>
                </a14:m>
                <a:r>
                  <a:rPr lang="zh-CN" altLang="zh-CN" sz="3200" b="1" dirty="0">
                    <a:latin typeface="华文楷体" panose="02010600040101010101" pitchFamily="2" charset="-122"/>
                    <a:ea typeface="华文楷体" panose="02010600040101010101" pitchFamily="2" charset="-122"/>
                  </a:rPr>
                  <a:t>。</a:t>
                </a:r>
                <a:endParaRPr lang="zh-CN" altLang="zh-CN" sz="3200" b="1" dirty="0">
                  <a:latin typeface="华文楷体" panose="02010600040101010101" pitchFamily="2" charset="-122"/>
                  <a:ea typeface="华文楷体" panose="02010600040101010101" pitchFamily="2" charset="-122"/>
                </a:endParaRPr>
              </a:p>
            </p:txBody>
          </p:sp>
        </mc:Choice>
        <mc:Fallback>
          <p:sp>
            <p:nvSpPr>
              <p:cNvPr id="6" name="矩形 5"/>
              <p:cNvSpPr>
                <a:spLocks noRot="1" noChangeAspect="1" noMove="1" noResize="1" noEditPoints="1" noAdjustHandles="1" noChangeArrowheads="1" noChangeShapeType="1" noTextEdit="1"/>
              </p:cNvSpPr>
              <p:nvPr/>
            </p:nvSpPr>
            <p:spPr>
              <a:xfrm>
                <a:off x="6774024" y="2338501"/>
                <a:ext cx="4842889" cy="3046988"/>
              </a:xfrm>
              <a:prstGeom prst="rect">
                <a:avLst/>
              </a:prstGeom>
              <a:blipFill rotWithShape="1">
                <a:blip r:embed="rId3"/>
                <a:stretch>
                  <a:fillRect l="-10" t="-14" r="5" b="2"/>
                </a:stretch>
              </a:blipFill>
            </p:spPr>
            <p:txBody>
              <a:bodyPr/>
              <a:lstStyle/>
              <a:p>
                <a:r>
                  <a:rPr lang="zh-CN" alt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搜索算法：</a:t>
            </a:r>
            <a:r>
              <a:rPr lang="en-US" altLang="zh-CN" dirty="0"/>
              <a:t>A*</a:t>
            </a:r>
            <a:r>
              <a:rPr lang="zh-CN" altLang="en-US" dirty="0"/>
              <a:t>算法</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评价函数：</a:t>
                </a:r>
                <a14:m>
                  <m:oMath xmlns:m="http://schemas.openxmlformats.org/officeDocument/2006/math">
                    <m:r>
                      <a:rPr lang="zh-CN" altLang="en-US" i="1" dirty="0" smtClean="0">
                        <a:latin typeface="Cambria Math" panose="02040503050406030204" pitchFamily="18" charset="0"/>
                      </a:rPr>
                      <m:t>𝐟</m:t>
                    </m:r>
                    <m:r>
                      <a:rPr lang="en-US" altLang="zh-CN" i="1" dirty="0" smtClean="0">
                        <a:latin typeface="Cambria Math" panose="02040503050406030204" pitchFamily="18" charset="0"/>
                      </a:rPr>
                      <m:t>(</m:t>
                    </m:r>
                    <m:r>
                      <a:rPr lang="zh-CN" altLang="en-US" i="1" dirty="0">
                        <a:latin typeface="Cambria Math" panose="02040503050406030204" pitchFamily="18" charset="0"/>
                      </a:rPr>
                      <m:t>𝒏</m:t>
                    </m:r>
                    <m:r>
                      <a:rPr lang="en-US" altLang="zh-CN" i="1" dirty="0" smtClean="0">
                        <a:latin typeface="Cambria Math" panose="02040503050406030204" pitchFamily="18" charset="0"/>
                      </a:rPr>
                      <m:t>)</m:t>
                    </m:r>
                    <m:r>
                      <a:rPr lang="en-US" altLang="zh-CN" i="1" dirty="0">
                        <a:latin typeface="Cambria Math" panose="02040503050406030204" pitchFamily="18" charset="0"/>
                      </a:rPr>
                      <m:t>=</m:t>
                    </m:r>
                    <m:r>
                      <a:rPr lang="zh-CN" altLang="en-US" i="1" dirty="0">
                        <a:latin typeface="Cambria Math" panose="02040503050406030204" pitchFamily="18" charset="0"/>
                      </a:rPr>
                      <m:t>𝐠</m:t>
                    </m:r>
                    <m:r>
                      <a:rPr lang="en-US" altLang="zh-CN" i="1" dirty="0" smtClean="0">
                        <a:latin typeface="Cambria Math" panose="02040503050406030204" pitchFamily="18" charset="0"/>
                      </a:rPr>
                      <m:t>(</m:t>
                    </m:r>
                    <m:r>
                      <a:rPr lang="zh-CN" altLang="en-US" i="1" dirty="0">
                        <a:latin typeface="Cambria Math" panose="02040503050406030204" pitchFamily="18" charset="0"/>
                      </a:rPr>
                      <m:t>𝒏</m:t>
                    </m:r>
                    <m:r>
                      <a:rPr lang="en-US" altLang="zh-CN" i="1" dirty="0" smtClean="0">
                        <a:latin typeface="Cambria Math" panose="02040503050406030204" pitchFamily="18" charset="0"/>
                      </a:rPr>
                      <m:t>)</m:t>
                    </m:r>
                    <m:r>
                      <a:rPr lang="en-US" altLang="zh-CN" i="1" dirty="0">
                        <a:latin typeface="Cambria Math" panose="02040503050406030204" pitchFamily="18" charset="0"/>
                      </a:rPr>
                      <m:t>+</m:t>
                    </m:r>
                    <m:r>
                      <a:rPr lang="zh-CN" altLang="en-US" i="1" dirty="0">
                        <a:latin typeface="Cambria Math" panose="02040503050406030204" pitchFamily="18" charset="0"/>
                      </a:rPr>
                      <m:t>𝒉</m:t>
                    </m:r>
                    <m:r>
                      <a:rPr lang="en-US" altLang="zh-CN" i="1" dirty="0" smtClean="0">
                        <a:latin typeface="Cambria Math" panose="02040503050406030204" pitchFamily="18" charset="0"/>
                      </a:rPr>
                      <m:t>(</m:t>
                    </m:r>
                    <m:r>
                      <a:rPr lang="zh-CN" altLang="en-US" i="1" dirty="0">
                        <a:latin typeface="Cambria Math" panose="02040503050406030204" pitchFamily="18" charset="0"/>
                      </a:rPr>
                      <m:t>𝒏</m:t>
                    </m:r>
                    <m:r>
                      <a:rPr lang="en-US" altLang="zh-CN" i="1" dirty="0" smtClean="0">
                        <a:latin typeface="Cambria Math" panose="02040503050406030204" pitchFamily="18" charset="0"/>
                      </a:rPr>
                      <m:t>)</m:t>
                    </m:r>
                  </m:oMath>
                </a14:m>
                <a:endParaRPr lang="en-US" altLang="zh-CN" dirty="0"/>
              </a:p>
              <a:p>
                <a:pPr lvl="1"/>
                <a14:m>
                  <m:oMath xmlns:m="http://schemas.openxmlformats.org/officeDocument/2006/math">
                    <m:r>
                      <a:rPr lang="zh-CN" altLang="en-US" i="1" dirty="0" smtClean="0">
                        <a:latin typeface="Cambria Math" panose="02040503050406030204" pitchFamily="18" charset="0"/>
                      </a:rPr>
                      <m:t>𝐠</m:t>
                    </m:r>
                    <m:r>
                      <a:rPr lang="en-US" altLang="zh-CN" i="1" dirty="0" smtClean="0">
                        <a:latin typeface="Cambria Math" panose="02040503050406030204" pitchFamily="18" charset="0"/>
                      </a:rPr>
                      <m:t>(</m:t>
                    </m:r>
                    <m:r>
                      <a:rPr lang="zh-CN" altLang="en-US" i="1" dirty="0">
                        <a:latin typeface="Cambria Math" panose="02040503050406030204" pitchFamily="18" charset="0"/>
                      </a:rPr>
                      <m:t>𝒏</m:t>
                    </m:r>
                    <m:r>
                      <a:rPr lang="en-US" altLang="zh-CN" i="1" dirty="0" smtClean="0">
                        <a:latin typeface="Cambria Math" panose="02040503050406030204" pitchFamily="18" charset="0"/>
                      </a:rPr>
                      <m:t>)</m:t>
                    </m:r>
                  </m:oMath>
                </a14:m>
                <a:r>
                  <a:rPr lang="zh-CN" altLang="en-US" dirty="0"/>
                  <a:t>表示从起始结点到结点</a:t>
                </a:r>
                <a14:m>
                  <m:oMath xmlns:m="http://schemas.openxmlformats.org/officeDocument/2006/math">
                    <m:r>
                      <a:rPr lang="zh-CN" altLang="en-US" i="1" dirty="0" smtClean="0">
                        <a:latin typeface="Cambria Math" panose="02040503050406030204" pitchFamily="18" charset="0"/>
                      </a:rPr>
                      <m:t>𝒏</m:t>
                    </m:r>
                  </m:oMath>
                </a14:m>
                <a:r>
                  <a:rPr lang="zh-CN" altLang="en-US" dirty="0"/>
                  <a:t>的开销代价值</a:t>
                </a:r>
                <a:endParaRPr lang="en-US" altLang="zh-CN" dirty="0"/>
              </a:p>
              <a:p>
                <a:pPr lvl="1"/>
                <a14:m>
                  <m:oMath xmlns:m="http://schemas.openxmlformats.org/officeDocument/2006/math">
                    <m:r>
                      <a:rPr lang="zh-CN" altLang="en-US" i="1" dirty="0" smtClean="0">
                        <a:latin typeface="Cambria Math" panose="02040503050406030204" pitchFamily="18" charset="0"/>
                      </a:rPr>
                      <m:t>𝒉</m:t>
                    </m:r>
                    <m:r>
                      <a:rPr lang="en-US" altLang="zh-CN" i="1" dirty="0" smtClean="0">
                        <a:latin typeface="Cambria Math" panose="02040503050406030204" pitchFamily="18" charset="0"/>
                      </a:rPr>
                      <m:t>(</m:t>
                    </m:r>
                    <m:r>
                      <a:rPr lang="zh-CN" altLang="en-US" i="1" dirty="0">
                        <a:latin typeface="Cambria Math" panose="02040503050406030204" pitchFamily="18" charset="0"/>
                      </a:rPr>
                      <m:t>𝒏</m:t>
                    </m:r>
                    <m:r>
                      <a:rPr lang="en-US" altLang="zh-CN" i="1" dirty="0" smtClean="0">
                        <a:latin typeface="Cambria Math" panose="02040503050406030204" pitchFamily="18" charset="0"/>
                      </a:rPr>
                      <m:t>)</m:t>
                    </m:r>
                  </m:oMath>
                </a14:m>
                <a:r>
                  <a:rPr lang="zh-CN" altLang="en-US" dirty="0"/>
                  <a:t>表示从结点</a:t>
                </a:r>
                <a14:m>
                  <m:oMath xmlns:m="http://schemas.openxmlformats.org/officeDocument/2006/math">
                    <m:r>
                      <a:rPr lang="zh-CN" altLang="en-US" i="1" dirty="0" smtClean="0">
                        <a:latin typeface="Cambria Math" panose="02040503050406030204" pitchFamily="18" charset="0"/>
                      </a:rPr>
                      <m:t>𝒏</m:t>
                    </m:r>
                  </m:oMath>
                </a14:m>
                <a:r>
                  <a:rPr lang="zh-CN" altLang="en-US" dirty="0"/>
                  <a:t>到目标结点路径中所估算的最小开销代价值</a:t>
                </a:r>
                <a:endParaRPr lang="zh-CN" altLang="en-US" dirty="0"/>
              </a:p>
              <a:p>
                <a:pPr lvl="1"/>
                <a14:m>
                  <m:oMath xmlns:m="http://schemas.openxmlformats.org/officeDocument/2006/math">
                    <m:r>
                      <a:rPr lang="zh-CN" altLang="en-US" i="1" dirty="0" smtClean="0">
                        <a:latin typeface="Cambria Math" panose="02040503050406030204" pitchFamily="18" charset="0"/>
                      </a:rPr>
                      <m:t>𝐟</m:t>
                    </m:r>
                    <m:r>
                      <a:rPr lang="en-US" altLang="zh-CN" i="1" dirty="0" smtClean="0">
                        <a:latin typeface="Cambria Math" panose="02040503050406030204" pitchFamily="18" charset="0"/>
                      </a:rPr>
                      <m:t>(</m:t>
                    </m:r>
                    <m:r>
                      <a:rPr lang="zh-CN" altLang="en-US" i="1" dirty="0">
                        <a:latin typeface="Cambria Math" panose="02040503050406030204" pitchFamily="18" charset="0"/>
                      </a:rPr>
                      <m:t>𝒏</m:t>
                    </m:r>
                    <m:r>
                      <a:rPr lang="en-US" altLang="zh-CN" i="1" dirty="0" smtClean="0">
                        <a:latin typeface="Cambria Math" panose="02040503050406030204" pitchFamily="18" charset="0"/>
                      </a:rPr>
                      <m:t>)</m:t>
                    </m:r>
                  </m:oMath>
                </a14:m>
                <a:r>
                  <a:rPr lang="zh-CN" altLang="en-US" dirty="0"/>
                  <a:t>可视为经过结点</a:t>
                </a:r>
                <a14:m>
                  <m:oMath xmlns:m="http://schemas.openxmlformats.org/officeDocument/2006/math">
                    <m:r>
                      <a:rPr lang="zh-CN" altLang="en-US" i="1" dirty="0" smtClean="0">
                        <a:latin typeface="Cambria Math" panose="02040503050406030204" pitchFamily="18" charset="0"/>
                      </a:rPr>
                      <m:t>𝒏</m:t>
                    </m:r>
                  </m:oMath>
                </a14:m>
                <a:r>
                  <a:rPr lang="zh-CN" altLang="en-US" dirty="0"/>
                  <a:t> 、具有最小开销代价值的路径。</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845976" y="3429000"/>
                <a:ext cx="10680440" cy="144546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limLow>
                        <m:limLowPr>
                          <m:ctrlPr>
                            <a:rPr lang="zh-CN" altLang="zh-CN" sz="2800" b="1" i="1">
                              <a:latin typeface="Cambria Math" panose="02040503050406030204" pitchFamily="18" charset="0"/>
                            </a:rPr>
                          </m:ctrlPr>
                        </m:limLowPr>
                        <m:e>
                          <m:groupChr>
                            <m:groupChrPr>
                              <m:ctrlPr>
                                <a:rPr lang="zh-CN" altLang="zh-CN" sz="2800" b="1" i="1">
                                  <a:latin typeface="Cambria Math" panose="02040503050406030204" pitchFamily="18" charset="0"/>
                                </a:rPr>
                              </m:ctrlPr>
                            </m:groupChrPr>
                            <m:e>
                              <m:r>
                                <a:rPr lang="en-US" altLang="zh-CN" sz="2800" b="1">
                                  <a:latin typeface="Cambria Math" panose="02040503050406030204"/>
                                </a:rPr>
                                <m:t>𝒇</m:t>
                              </m:r>
                              <m:d>
                                <m:dPr>
                                  <m:ctrlPr>
                                    <a:rPr lang="zh-CN" altLang="zh-CN" sz="2800" b="1" i="1">
                                      <a:latin typeface="Cambria Math" panose="02040503050406030204" pitchFamily="18" charset="0"/>
                                    </a:rPr>
                                  </m:ctrlPr>
                                </m:dPr>
                                <m:e>
                                  <m:r>
                                    <a:rPr lang="en-US" altLang="zh-CN" sz="2800" b="1">
                                      <a:latin typeface="Cambria Math" panose="02040503050406030204"/>
                                    </a:rPr>
                                    <m:t>𝒏</m:t>
                                  </m:r>
                                </m:e>
                              </m:d>
                            </m:e>
                          </m:groupChr>
                        </m:e>
                        <m:lim>
                          <m:r>
                            <a:rPr lang="zh-CN" altLang="zh-CN" sz="2800" b="1">
                              <a:latin typeface="Cambria Math" panose="02040503050406030204"/>
                            </a:rPr>
                            <m:t>评价函数</m:t>
                          </m:r>
                        </m:lim>
                      </m:limLow>
                      <m:r>
                        <a:rPr lang="en-US" altLang="zh-CN" sz="2800" b="1">
                          <a:latin typeface="Cambria Math" panose="02040503050406030204"/>
                        </a:rPr>
                        <m:t>=</m:t>
                      </m:r>
                      <m:limLow>
                        <m:limLowPr>
                          <m:ctrlPr>
                            <a:rPr lang="zh-CN" altLang="zh-CN" sz="2800" b="1" i="1">
                              <a:latin typeface="Cambria Math" panose="02040503050406030204" pitchFamily="18" charset="0"/>
                            </a:rPr>
                          </m:ctrlPr>
                        </m:limLowPr>
                        <m:e>
                          <m:groupChr>
                            <m:groupChrPr>
                              <m:ctrlPr>
                                <a:rPr lang="zh-CN" altLang="zh-CN" sz="2800" b="1" i="1">
                                  <a:latin typeface="Cambria Math" panose="02040503050406030204" pitchFamily="18" charset="0"/>
                                </a:rPr>
                              </m:ctrlPr>
                            </m:groupChrPr>
                            <m:e>
                              <m:r>
                                <a:rPr lang="en-US" altLang="zh-CN" sz="2800" b="1">
                                  <a:latin typeface="Cambria Math" panose="02040503050406030204"/>
                                </a:rPr>
                                <m:t>𝒈</m:t>
                              </m:r>
                              <m:d>
                                <m:dPr>
                                  <m:ctrlPr>
                                    <a:rPr lang="zh-CN" altLang="zh-CN" sz="2800" b="1" i="1">
                                      <a:latin typeface="Cambria Math" panose="02040503050406030204" pitchFamily="18" charset="0"/>
                                    </a:rPr>
                                  </m:ctrlPr>
                                </m:dPr>
                                <m:e>
                                  <m:r>
                                    <a:rPr lang="en-US" altLang="zh-CN" sz="2800" b="1">
                                      <a:latin typeface="Cambria Math" panose="02040503050406030204"/>
                                    </a:rPr>
                                    <m:t>𝒏</m:t>
                                  </m:r>
                                </m:e>
                              </m:d>
                            </m:e>
                          </m:groupChr>
                        </m:e>
                        <m:lim>
                          <m:eqArr>
                            <m:eqArrPr>
                              <m:ctrlPr>
                                <a:rPr lang="zh-CN" altLang="zh-CN" sz="2800" b="1" i="1">
                                  <a:latin typeface="Cambria Math" panose="02040503050406030204" pitchFamily="18" charset="0"/>
                                </a:rPr>
                              </m:ctrlPr>
                            </m:eqArrPr>
                            <m:e>
                              <m:r>
                                <a:rPr lang="zh-CN" altLang="zh-CN" sz="2800" b="1">
                                  <a:latin typeface="Cambria Math" panose="02040503050406030204"/>
                                </a:rPr>
                                <m:t>起始</m:t>
                              </m:r>
                              <m:r>
                                <a:rPr lang="zh-CN" altLang="en-US" sz="2800" b="1" i="1">
                                  <a:latin typeface="Cambria Math" panose="02040503050406030204"/>
                                </a:rPr>
                                <m:t>结</m:t>
                              </m:r>
                              <m:r>
                                <a:rPr lang="zh-CN" altLang="zh-CN" sz="2800" b="1">
                                  <a:latin typeface="Cambria Math" panose="02040503050406030204"/>
                                </a:rPr>
                                <m:t>点到</m:t>
                              </m:r>
                              <m:r>
                                <a:rPr lang="zh-CN" altLang="en-US" sz="2800" b="1" i="1">
                                  <a:latin typeface="Cambria Math" panose="02040503050406030204"/>
                                </a:rPr>
                                <m:t>结</m:t>
                              </m:r>
                              <m:r>
                                <a:rPr lang="zh-CN" altLang="zh-CN" sz="2800" b="1">
                                  <a:latin typeface="Cambria Math" panose="02040503050406030204"/>
                                </a:rPr>
                                <m:t>点</m:t>
                              </m:r>
                              <m:r>
                                <a:rPr lang="en-US" altLang="zh-CN" sz="2800" b="1">
                                  <a:latin typeface="Cambria Math" panose="02040503050406030204"/>
                                </a:rPr>
                                <m:t>𝒏</m:t>
                              </m:r>
                              <m:r>
                                <a:rPr lang="zh-CN" altLang="zh-CN" sz="2800" b="1">
                                  <a:latin typeface="Cambria Math" panose="02040503050406030204"/>
                                </a:rPr>
                                <m:t>代价</m:t>
                              </m:r>
                            </m:e>
                            <m:e>
                              <m:r>
                                <a:rPr lang="en-US" altLang="zh-CN" sz="2800" b="1" smtClean="0">
                                  <a:latin typeface="Cambria Math" panose="02040503050406030204"/>
                                </a:rPr>
                                <m:t>(</m:t>
                              </m:r>
                              <m:r>
                                <a:rPr lang="zh-CN" altLang="zh-CN" sz="2800" b="1">
                                  <a:latin typeface="Cambria Math" panose="02040503050406030204"/>
                                </a:rPr>
                                <m:t>当前最小代价</m:t>
                              </m:r>
                              <m:r>
                                <a:rPr lang="en-US" altLang="zh-CN" sz="2800" b="1" smtClean="0">
                                  <a:latin typeface="Cambria Math" panose="02040503050406030204"/>
                                </a:rPr>
                                <m:t>)</m:t>
                              </m:r>
                            </m:e>
                          </m:eqArr>
                        </m:lim>
                      </m:limLow>
                      <m:r>
                        <a:rPr lang="en-US" altLang="zh-CN" sz="2800" b="1">
                          <a:latin typeface="Cambria Math" panose="02040503050406030204"/>
                        </a:rPr>
                        <m:t>+    </m:t>
                      </m:r>
                      <m:limLow>
                        <m:limLowPr>
                          <m:ctrlPr>
                            <a:rPr lang="zh-CN" altLang="zh-CN" sz="2800" b="1" i="1">
                              <a:latin typeface="Cambria Math" panose="02040503050406030204" pitchFamily="18" charset="0"/>
                            </a:rPr>
                          </m:ctrlPr>
                        </m:limLowPr>
                        <m:e>
                          <m:groupChr>
                            <m:groupChrPr>
                              <m:ctrlPr>
                                <a:rPr lang="zh-CN" altLang="zh-CN" sz="2800" b="1" i="1">
                                  <a:latin typeface="Cambria Math" panose="02040503050406030204" pitchFamily="18" charset="0"/>
                                </a:rPr>
                              </m:ctrlPr>
                            </m:groupChrPr>
                            <m:e>
                              <m:r>
                                <a:rPr lang="en-US" altLang="zh-CN" sz="2800" b="1">
                                  <a:latin typeface="Cambria Math" panose="02040503050406030204"/>
                                </a:rPr>
                                <m:t>𝒉</m:t>
                              </m:r>
                              <m:r>
                                <a:rPr lang="en-US" altLang="zh-CN" sz="2800" b="1" smtClean="0">
                                  <a:latin typeface="Cambria Math" panose="02040503050406030204"/>
                                </a:rPr>
                                <m:t>(</m:t>
                              </m:r>
                              <m:r>
                                <a:rPr lang="en-US" altLang="zh-CN" sz="2800" b="1">
                                  <a:latin typeface="Cambria Math" panose="02040503050406030204"/>
                                </a:rPr>
                                <m:t>𝒏</m:t>
                              </m:r>
                              <m:r>
                                <a:rPr lang="en-US" altLang="zh-CN" sz="2800" b="1" smtClean="0">
                                  <a:latin typeface="Cambria Math" panose="02040503050406030204"/>
                                </a:rPr>
                                <m:t>)</m:t>
                              </m:r>
                            </m:e>
                          </m:groupChr>
                        </m:e>
                        <m:lim>
                          <m:eqArr>
                            <m:eqArrPr>
                              <m:ctrlPr>
                                <a:rPr lang="zh-CN" altLang="zh-CN" sz="2800" b="1" i="1">
                                  <a:latin typeface="Cambria Math" panose="02040503050406030204" pitchFamily="18" charset="0"/>
                                </a:rPr>
                              </m:ctrlPr>
                            </m:eqArrPr>
                            <m:e>
                              <m:r>
                                <a:rPr lang="zh-CN" altLang="en-US" sz="2800" b="1" i="1">
                                  <a:latin typeface="Cambria Math" panose="02040503050406030204"/>
                                </a:rPr>
                                <m:t>结</m:t>
                              </m:r>
                              <m:r>
                                <a:rPr lang="zh-CN" altLang="zh-CN" sz="2800" b="1">
                                  <a:latin typeface="Cambria Math" panose="02040503050406030204"/>
                                </a:rPr>
                                <m:t>点</m:t>
                              </m:r>
                              <m:r>
                                <a:rPr lang="en-US" altLang="zh-CN" sz="2800" b="1">
                                  <a:latin typeface="Cambria Math" panose="02040503050406030204"/>
                                </a:rPr>
                                <m:t>𝒏</m:t>
                              </m:r>
                              <m:r>
                                <a:rPr lang="zh-CN" altLang="zh-CN" sz="2800" b="1">
                                  <a:latin typeface="Cambria Math" panose="02040503050406030204"/>
                                </a:rPr>
                                <m:t>到目标结点代价</m:t>
                              </m:r>
                            </m:e>
                            <m:e>
                              <m:r>
                                <a:rPr lang="en-US" altLang="zh-CN" sz="2800" b="1" smtClean="0">
                                  <a:latin typeface="Cambria Math" panose="02040503050406030204"/>
                                </a:rPr>
                                <m:t>(</m:t>
                              </m:r>
                              <m:r>
                                <a:rPr lang="zh-CN" altLang="zh-CN" sz="2800" b="1">
                                  <a:latin typeface="Cambria Math" panose="02040503050406030204"/>
                                </a:rPr>
                                <m:t>后续估计最小代价</m:t>
                              </m:r>
                              <m:r>
                                <a:rPr lang="en-US" altLang="zh-CN" sz="2800" b="1" smtClean="0">
                                  <a:latin typeface="Cambria Math" panose="02040503050406030204"/>
                                </a:rPr>
                                <m:t>)</m:t>
                              </m:r>
                            </m:e>
                          </m:eqArr>
                        </m:lim>
                      </m:limLow>
                    </m:oMath>
                  </m:oMathPara>
                </a14:m>
                <a:endParaRPr lang="zh-CN" altLang="zh-CN" sz="2800" b="1" dirty="0">
                  <a:latin typeface="Cambria Math" panose="02040503050406030204"/>
                </a:endParaRPr>
              </a:p>
            </p:txBody>
          </p:sp>
        </mc:Choice>
        <mc:Fallback>
          <p:sp>
            <p:nvSpPr>
              <p:cNvPr id="4" name="矩形 3"/>
              <p:cNvSpPr>
                <a:spLocks noRot="1" noChangeAspect="1" noMove="1" noResize="1" noEditPoints="1" noAdjustHandles="1" noChangeArrowheads="1" noChangeShapeType="1" noTextEdit="1"/>
              </p:cNvSpPr>
              <p:nvPr/>
            </p:nvSpPr>
            <p:spPr>
              <a:xfrm>
                <a:off x="845976" y="3429000"/>
                <a:ext cx="10680440" cy="1445460"/>
              </a:xfrm>
              <a:prstGeom prst="rect">
                <a:avLst/>
              </a:prstGeom>
              <a:blipFill rotWithShape="1">
                <a:blip r:embed="rId2"/>
                <a:stretch>
                  <a:fillRect l="-1" r="5" b="14"/>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搜索算法：</a:t>
            </a:r>
            <a:r>
              <a:rPr lang="en-US" altLang="zh-CN" dirty="0"/>
              <a:t>A*</a:t>
            </a:r>
            <a:r>
              <a:rPr lang="zh-CN" altLang="en-US" dirty="0"/>
              <a:t>算法</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mc:AlternateContent xmlns:mc="http://schemas.openxmlformats.org/markup-compatibility/2006">
        <mc:Choice xmlns:a14="http://schemas.microsoft.com/office/drawing/2010/main" Requires="a14">
          <p:sp>
            <p:nvSpPr>
              <p:cNvPr id="4" name="矩形 3"/>
              <p:cNvSpPr/>
              <p:nvPr/>
            </p:nvSpPr>
            <p:spPr>
              <a:xfrm>
                <a:off x="839755" y="803705"/>
                <a:ext cx="10680440" cy="144546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limLow>
                        <m:limLowPr>
                          <m:ctrlPr>
                            <a:rPr lang="zh-CN" altLang="zh-CN" sz="2800" b="1" i="1">
                              <a:latin typeface="Cambria Math" panose="02040503050406030204" pitchFamily="18" charset="0"/>
                            </a:rPr>
                          </m:ctrlPr>
                        </m:limLowPr>
                        <m:e>
                          <m:groupChr>
                            <m:groupChrPr>
                              <m:ctrlPr>
                                <a:rPr lang="zh-CN" altLang="zh-CN" sz="2800" b="1" i="1">
                                  <a:latin typeface="Cambria Math" panose="02040503050406030204" pitchFamily="18" charset="0"/>
                                </a:rPr>
                              </m:ctrlPr>
                            </m:groupChrPr>
                            <m:e>
                              <m:r>
                                <a:rPr lang="en-US" altLang="zh-CN" sz="2800" b="1">
                                  <a:latin typeface="Cambria Math" panose="02040503050406030204"/>
                                </a:rPr>
                                <m:t>𝒇</m:t>
                              </m:r>
                              <m:d>
                                <m:dPr>
                                  <m:ctrlPr>
                                    <a:rPr lang="zh-CN" altLang="zh-CN" sz="2800" b="1" i="1">
                                      <a:latin typeface="Cambria Math" panose="02040503050406030204" pitchFamily="18" charset="0"/>
                                    </a:rPr>
                                  </m:ctrlPr>
                                </m:dPr>
                                <m:e>
                                  <m:r>
                                    <a:rPr lang="en-US" altLang="zh-CN" sz="2800" b="1">
                                      <a:latin typeface="Cambria Math" panose="02040503050406030204"/>
                                    </a:rPr>
                                    <m:t>𝒏</m:t>
                                  </m:r>
                                </m:e>
                              </m:d>
                            </m:e>
                          </m:groupChr>
                        </m:e>
                        <m:lim>
                          <m:r>
                            <a:rPr lang="zh-CN" altLang="zh-CN" sz="2800" b="1">
                              <a:latin typeface="Cambria Math" panose="02040503050406030204"/>
                            </a:rPr>
                            <m:t>评价函数</m:t>
                          </m:r>
                        </m:lim>
                      </m:limLow>
                      <m:r>
                        <a:rPr lang="en-US" altLang="zh-CN" sz="2800" b="1">
                          <a:latin typeface="Cambria Math" panose="02040503050406030204"/>
                        </a:rPr>
                        <m:t>=</m:t>
                      </m:r>
                      <m:limLow>
                        <m:limLowPr>
                          <m:ctrlPr>
                            <a:rPr lang="zh-CN" altLang="zh-CN" sz="2800" b="1" i="1">
                              <a:latin typeface="Cambria Math" panose="02040503050406030204" pitchFamily="18" charset="0"/>
                            </a:rPr>
                          </m:ctrlPr>
                        </m:limLowPr>
                        <m:e>
                          <m:groupChr>
                            <m:groupChrPr>
                              <m:ctrlPr>
                                <a:rPr lang="zh-CN" altLang="zh-CN" sz="2800" b="1" i="1">
                                  <a:latin typeface="Cambria Math" panose="02040503050406030204" pitchFamily="18" charset="0"/>
                                </a:rPr>
                              </m:ctrlPr>
                            </m:groupChrPr>
                            <m:e>
                              <m:r>
                                <a:rPr lang="en-US" altLang="zh-CN" sz="2800" b="1">
                                  <a:latin typeface="Cambria Math" panose="02040503050406030204"/>
                                </a:rPr>
                                <m:t>𝒈</m:t>
                              </m:r>
                              <m:d>
                                <m:dPr>
                                  <m:ctrlPr>
                                    <a:rPr lang="zh-CN" altLang="zh-CN" sz="2800" b="1" i="1">
                                      <a:latin typeface="Cambria Math" panose="02040503050406030204" pitchFamily="18" charset="0"/>
                                    </a:rPr>
                                  </m:ctrlPr>
                                </m:dPr>
                                <m:e>
                                  <m:r>
                                    <a:rPr lang="en-US" altLang="zh-CN" sz="2800" b="1">
                                      <a:latin typeface="Cambria Math" panose="02040503050406030204"/>
                                    </a:rPr>
                                    <m:t>𝒏</m:t>
                                  </m:r>
                                </m:e>
                              </m:d>
                            </m:e>
                          </m:groupChr>
                        </m:e>
                        <m:lim>
                          <m:eqArr>
                            <m:eqArrPr>
                              <m:ctrlPr>
                                <a:rPr lang="zh-CN" altLang="zh-CN" sz="2800" b="1" i="1">
                                  <a:latin typeface="Cambria Math" panose="02040503050406030204" pitchFamily="18" charset="0"/>
                                </a:rPr>
                              </m:ctrlPr>
                            </m:eqArrPr>
                            <m:e>
                              <m:r>
                                <a:rPr lang="zh-CN" altLang="zh-CN" sz="2800" b="1">
                                  <a:latin typeface="Cambria Math" panose="02040503050406030204"/>
                                </a:rPr>
                                <m:t>起始</m:t>
                              </m:r>
                              <m:r>
                                <a:rPr lang="zh-CN" altLang="en-US" sz="2800" b="1" i="1">
                                  <a:latin typeface="Cambria Math" panose="02040503050406030204"/>
                                </a:rPr>
                                <m:t>结</m:t>
                              </m:r>
                              <m:r>
                                <a:rPr lang="zh-CN" altLang="zh-CN" sz="2800" b="1">
                                  <a:latin typeface="Cambria Math" panose="02040503050406030204"/>
                                </a:rPr>
                                <m:t>点到</m:t>
                              </m:r>
                              <m:r>
                                <a:rPr lang="zh-CN" altLang="en-US" sz="2800" b="1" i="1">
                                  <a:latin typeface="Cambria Math" panose="02040503050406030204"/>
                                </a:rPr>
                                <m:t>结</m:t>
                              </m:r>
                              <m:r>
                                <a:rPr lang="zh-CN" altLang="zh-CN" sz="2800" b="1">
                                  <a:latin typeface="Cambria Math" panose="02040503050406030204"/>
                                </a:rPr>
                                <m:t>点</m:t>
                              </m:r>
                              <m:r>
                                <a:rPr lang="en-US" altLang="zh-CN" sz="2800" b="1">
                                  <a:latin typeface="Cambria Math" panose="02040503050406030204"/>
                                </a:rPr>
                                <m:t>𝒏</m:t>
                              </m:r>
                              <m:r>
                                <a:rPr lang="zh-CN" altLang="zh-CN" sz="2800" b="1">
                                  <a:latin typeface="Cambria Math" panose="02040503050406030204"/>
                                </a:rPr>
                                <m:t>代价</m:t>
                              </m:r>
                            </m:e>
                            <m:e>
                              <m:r>
                                <a:rPr lang="en-US" altLang="zh-CN" sz="2800" b="1" smtClean="0">
                                  <a:latin typeface="Cambria Math" panose="02040503050406030204"/>
                                </a:rPr>
                                <m:t>(</m:t>
                              </m:r>
                              <m:r>
                                <a:rPr lang="zh-CN" altLang="zh-CN" sz="2800" b="1">
                                  <a:latin typeface="Cambria Math" panose="02040503050406030204"/>
                                </a:rPr>
                                <m:t>当前最小代价</m:t>
                              </m:r>
                              <m:r>
                                <a:rPr lang="en-US" altLang="zh-CN" sz="2800" b="1" smtClean="0">
                                  <a:latin typeface="Cambria Math" panose="02040503050406030204"/>
                                </a:rPr>
                                <m:t>)</m:t>
                              </m:r>
                            </m:e>
                          </m:eqArr>
                        </m:lim>
                      </m:limLow>
                      <m:r>
                        <a:rPr lang="en-US" altLang="zh-CN" sz="2800" b="1">
                          <a:latin typeface="Cambria Math" panose="02040503050406030204"/>
                        </a:rPr>
                        <m:t>+    </m:t>
                      </m:r>
                      <m:limLow>
                        <m:limLowPr>
                          <m:ctrlPr>
                            <a:rPr lang="zh-CN" altLang="zh-CN" sz="2800" b="1" i="1">
                              <a:latin typeface="Cambria Math" panose="02040503050406030204" pitchFamily="18" charset="0"/>
                            </a:rPr>
                          </m:ctrlPr>
                        </m:limLowPr>
                        <m:e>
                          <m:groupChr>
                            <m:groupChrPr>
                              <m:ctrlPr>
                                <a:rPr lang="zh-CN" altLang="zh-CN" sz="2800" b="1" i="1">
                                  <a:latin typeface="Cambria Math" panose="02040503050406030204" pitchFamily="18" charset="0"/>
                                </a:rPr>
                              </m:ctrlPr>
                            </m:groupChrPr>
                            <m:e>
                              <m:r>
                                <a:rPr lang="en-US" altLang="zh-CN" sz="2800" b="1">
                                  <a:latin typeface="Cambria Math" panose="02040503050406030204"/>
                                </a:rPr>
                                <m:t>𝒉</m:t>
                              </m:r>
                              <m:r>
                                <a:rPr lang="en-US" altLang="zh-CN" sz="2800" b="1" smtClean="0">
                                  <a:latin typeface="Cambria Math" panose="02040503050406030204"/>
                                </a:rPr>
                                <m:t>(</m:t>
                              </m:r>
                              <m:r>
                                <a:rPr lang="en-US" altLang="zh-CN" sz="2800" b="1">
                                  <a:latin typeface="Cambria Math" panose="02040503050406030204"/>
                                </a:rPr>
                                <m:t>𝒏</m:t>
                              </m:r>
                              <m:r>
                                <a:rPr lang="en-US" altLang="zh-CN" sz="2800" b="1" smtClean="0">
                                  <a:latin typeface="Cambria Math" panose="02040503050406030204"/>
                                </a:rPr>
                                <m:t>)</m:t>
                              </m:r>
                            </m:e>
                          </m:groupChr>
                        </m:e>
                        <m:lim>
                          <m:eqArr>
                            <m:eqArrPr>
                              <m:ctrlPr>
                                <a:rPr lang="zh-CN" altLang="zh-CN" sz="2800" b="1" i="1">
                                  <a:latin typeface="Cambria Math" panose="02040503050406030204" pitchFamily="18" charset="0"/>
                                </a:rPr>
                              </m:ctrlPr>
                            </m:eqArrPr>
                            <m:e>
                              <m:r>
                                <a:rPr lang="zh-CN" altLang="en-US" sz="2800" b="1" i="1">
                                  <a:latin typeface="Cambria Math" panose="02040503050406030204"/>
                                </a:rPr>
                                <m:t>结</m:t>
                              </m:r>
                              <m:r>
                                <a:rPr lang="zh-CN" altLang="zh-CN" sz="2800" b="1">
                                  <a:latin typeface="Cambria Math" panose="02040503050406030204"/>
                                </a:rPr>
                                <m:t>点</m:t>
                              </m:r>
                              <m:r>
                                <a:rPr lang="en-US" altLang="zh-CN" sz="2800" b="1">
                                  <a:latin typeface="Cambria Math" panose="02040503050406030204"/>
                                </a:rPr>
                                <m:t>𝒏</m:t>
                              </m:r>
                              <m:r>
                                <a:rPr lang="zh-CN" altLang="zh-CN" sz="2800" b="1">
                                  <a:latin typeface="Cambria Math" panose="02040503050406030204"/>
                                </a:rPr>
                                <m:t>到目标结点代价</m:t>
                              </m:r>
                            </m:e>
                            <m:e>
                              <m:r>
                                <a:rPr lang="en-US" altLang="zh-CN" sz="2800" b="1" smtClean="0">
                                  <a:latin typeface="Cambria Math" panose="02040503050406030204"/>
                                </a:rPr>
                                <m:t>(</m:t>
                              </m:r>
                              <m:r>
                                <a:rPr lang="zh-CN" altLang="zh-CN" sz="2800" b="1">
                                  <a:latin typeface="Cambria Math" panose="02040503050406030204"/>
                                </a:rPr>
                                <m:t>后续估计最小代价</m:t>
                              </m:r>
                              <m:r>
                                <a:rPr lang="en-US" altLang="zh-CN" sz="2800" b="1" smtClean="0">
                                  <a:latin typeface="Cambria Math" panose="02040503050406030204"/>
                                </a:rPr>
                                <m:t>)</m:t>
                              </m:r>
                            </m:e>
                          </m:eqArr>
                        </m:lim>
                      </m:limLow>
                    </m:oMath>
                  </m:oMathPara>
                </a14:m>
                <a:endParaRPr lang="zh-CN" altLang="zh-CN" sz="2800" b="1" dirty="0">
                  <a:latin typeface="Cambria Math" panose="02040503050406030204"/>
                </a:endParaRPr>
              </a:p>
            </p:txBody>
          </p:sp>
        </mc:Choice>
        <mc:Fallback>
          <p:sp>
            <p:nvSpPr>
              <p:cNvPr id="4" name="矩形 3"/>
              <p:cNvSpPr>
                <a:spLocks noRot="1" noChangeAspect="1" noMove="1" noResize="1" noEditPoints="1" noAdjustHandles="1" noChangeArrowheads="1" noChangeShapeType="1" noTextEdit="1"/>
              </p:cNvSpPr>
              <p:nvPr/>
            </p:nvSpPr>
            <p:spPr>
              <a:xfrm>
                <a:off x="839755" y="803705"/>
                <a:ext cx="10680440" cy="1445460"/>
              </a:xfrm>
              <a:prstGeom prst="rect">
                <a:avLst/>
              </a:prstGeom>
              <a:blipFill rotWithShape="1">
                <a:blip r:embed="rId1"/>
                <a:stretch>
                  <a:fillRect l="-3" t="-30" b="44"/>
                </a:stretch>
              </a:blipFill>
            </p:spPr>
            <p:txBody>
              <a:bodyPr/>
              <a:lstStyle/>
              <a:p>
                <a:r>
                  <a:rPr lang="zh-CN" altLang="en-US">
                    <a:noFill/>
                  </a:rPr>
                  <a:t> </a:t>
                </a:r>
              </a:p>
            </p:txBody>
          </p:sp>
        </mc:Fallback>
      </mc:AlternateContent>
      <p:sp>
        <p:nvSpPr>
          <p:cNvPr id="5" name="矩形 4"/>
          <p:cNvSpPr/>
          <p:nvPr/>
        </p:nvSpPr>
        <p:spPr>
          <a:xfrm>
            <a:off x="442258" y="5829879"/>
            <a:ext cx="5933595" cy="664862"/>
          </a:xfrm>
          <a:prstGeom prst="rect">
            <a:avLst/>
          </a:prstGeom>
        </p:spPr>
        <p:txBody>
          <a:bodyPr wrap="square">
            <a:spAutoFit/>
          </a:bodyPr>
          <a:lstStyle/>
          <a:p>
            <a:pPr algn="ctr"/>
            <a:r>
              <a:rPr lang="zh-CN" altLang="en-US" sz="2800" b="1" dirty="0">
                <a:ea typeface="黑体" panose="02010609060101010101" pitchFamily="49" charset="-122"/>
                <a:cs typeface="Times New Roman" panose="02020603050405020304" pitchFamily="16" charset="0"/>
              </a:rPr>
              <a:t>寻找从城市</a:t>
            </a:r>
            <a:r>
              <a:rPr lang="en-US" altLang="zh-CN" sz="2800" b="1" dirty="0">
                <a:ea typeface="黑体" panose="02010609060101010101" pitchFamily="49" charset="-122"/>
                <a:cs typeface="Times New Roman" panose="02020603050405020304" pitchFamily="16" charset="0"/>
              </a:rPr>
              <a:t>A</a:t>
            </a:r>
            <a:r>
              <a:rPr lang="zh-CN" altLang="en-US" sz="2800" b="1" dirty="0">
                <a:ea typeface="黑体" panose="02010609060101010101" pitchFamily="49" charset="-122"/>
                <a:cs typeface="Times New Roman" panose="02020603050405020304" pitchFamily="16" charset="0"/>
              </a:rPr>
              <a:t>到城市</a:t>
            </a:r>
            <a:r>
              <a:rPr lang="en-US" altLang="zh-CN" sz="2800" b="1" dirty="0">
                <a:ea typeface="黑体" panose="02010609060101010101" pitchFamily="49" charset="-122"/>
                <a:cs typeface="Times New Roman" panose="02020603050405020304" pitchFamily="16" charset="0"/>
              </a:rPr>
              <a:t>K</a:t>
            </a:r>
            <a:r>
              <a:rPr lang="zh-CN" altLang="en-US" sz="2800" b="1" dirty="0">
                <a:ea typeface="黑体" panose="02010609060101010101" pitchFamily="49" charset="-122"/>
                <a:cs typeface="Times New Roman" panose="02020603050405020304" pitchFamily="16" charset="0"/>
              </a:rPr>
              <a:t>之间最短路线？</a:t>
            </a:r>
            <a:endParaRPr lang="en-US" altLang="zh-CN" sz="2800" b="1" dirty="0">
              <a:ea typeface="黑体" panose="02010609060101010101" pitchFamily="49" charset="-122"/>
              <a:cs typeface="Times New Roman" panose="02020603050405020304" pitchFamily="16" charset="0"/>
            </a:endParaRPr>
          </a:p>
        </p:txBody>
      </p:sp>
      <p:grpSp>
        <p:nvGrpSpPr>
          <p:cNvPr id="6" name="组合 5"/>
          <p:cNvGrpSpPr/>
          <p:nvPr/>
        </p:nvGrpSpPr>
        <p:grpSpPr>
          <a:xfrm>
            <a:off x="677570" y="2369744"/>
            <a:ext cx="5177580" cy="3386143"/>
            <a:chOff x="3728898" y="2397426"/>
            <a:chExt cx="5177580" cy="3386143"/>
          </a:xfrm>
        </p:grpSpPr>
        <p:sp>
          <p:nvSpPr>
            <p:cNvPr id="7" name="椭圆 6"/>
            <p:cNvSpPr/>
            <p:nvPr/>
          </p:nvSpPr>
          <p:spPr>
            <a:xfrm>
              <a:off x="3819879" y="3114679"/>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A</a:t>
              </a:r>
              <a:endParaRPr lang="zh-CN" altLang="en-US" sz="2400" dirty="0"/>
            </a:p>
          </p:txBody>
        </p:sp>
        <p:sp>
          <p:nvSpPr>
            <p:cNvPr id="8" name="椭圆 7"/>
            <p:cNvSpPr/>
            <p:nvPr/>
          </p:nvSpPr>
          <p:spPr>
            <a:xfrm>
              <a:off x="4637312" y="2397426"/>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B</a:t>
              </a:r>
              <a:endParaRPr lang="zh-CN" altLang="en-US" sz="2400" dirty="0"/>
            </a:p>
          </p:txBody>
        </p:sp>
        <p:sp>
          <p:nvSpPr>
            <p:cNvPr id="9" name="椭圆 8"/>
            <p:cNvSpPr/>
            <p:nvPr/>
          </p:nvSpPr>
          <p:spPr>
            <a:xfrm>
              <a:off x="5448084" y="3120218"/>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C</a:t>
              </a:r>
              <a:endParaRPr lang="zh-CN" altLang="en-US" sz="2400" dirty="0"/>
            </a:p>
          </p:txBody>
        </p:sp>
        <p:sp>
          <p:nvSpPr>
            <p:cNvPr id="10" name="椭圆 9"/>
            <p:cNvSpPr/>
            <p:nvPr/>
          </p:nvSpPr>
          <p:spPr>
            <a:xfrm>
              <a:off x="3819879" y="3965494"/>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D</a:t>
              </a:r>
              <a:endParaRPr lang="zh-CN" altLang="en-US" sz="2400" dirty="0"/>
            </a:p>
          </p:txBody>
        </p:sp>
        <p:sp>
          <p:nvSpPr>
            <p:cNvPr id="11" name="椭圆 10"/>
            <p:cNvSpPr/>
            <p:nvPr/>
          </p:nvSpPr>
          <p:spPr>
            <a:xfrm>
              <a:off x="4916093" y="4087550"/>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E</a:t>
              </a:r>
              <a:endParaRPr lang="zh-CN" altLang="en-US" sz="2400" dirty="0"/>
            </a:p>
          </p:txBody>
        </p:sp>
        <p:sp>
          <p:nvSpPr>
            <p:cNvPr id="12" name="椭圆 11"/>
            <p:cNvSpPr/>
            <p:nvPr/>
          </p:nvSpPr>
          <p:spPr>
            <a:xfrm>
              <a:off x="4526772" y="5168685"/>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F</a:t>
              </a:r>
              <a:endParaRPr lang="zh-CN" altLang="en-US" sz="2400" dirty="0"/>
            </a:p>
          </p:txBody>
        </p:sp>
        <p:sp>
          <p:nvSpPr>
            <p:cNvPr id="13" name="椭圆 12"/>
            <p:cNvSpPr/>
            <p:nvPr/>
          </p:nvSpPr>
          <p:spPr>
            <a:xfrm>
              <a:off x="5969223" y="5459569"/>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G</a:t>
              </a:r>
              <a:endParaRPr lang="zh-CN" altLang="en-US" sz="2400" dirty="0"/>
            </a:p>
          </p:txBody>
        </p:sp>
        <p:sp>
          <p:nvSpPr>
            <p:cNvPr id="14" name="椭圆 13"/>
            <p:cNvSpPr/>
            <p:nvPr/>
          </p:nvSpPr>
          <p:spPr>
            <a:xfrm>
              <a:off x="6526596" y="4139460"/>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H</a:t>
              </a:r>
              <a:endParaRPr lang="zh-CN" altLang="en-US" sz="2400" dirty="0"/>
            </a:p>
          </p:txBody>
        </p:sp>
        <p:sp>
          <p:nvSpPr>
            <p:cNvPr id="15" name="椭圆 14"/>
            <p:cNvSpPr/>
            <p:nvPr/>
          </p:nvSpPr>
          <p:spPr>
            <a:xfrm>
              <a:off x="6631609" y="2714336"/>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I</a:t>
              </a:r>
              <a:endParaRPr lang="zh-CN" altLang="en-US" sz="2400" dirty="0"/>
            </a:p>
          </p:txBody>
        </p:sp>
        <p:sp>
          <p:nvSpPr>
            <p:cNvPr id="16" name="椭圆 15"/>
            <p:cNvSpPr/>
            <p:nvPr/>
          </p:nvSpPr>
          <p:spPr>
            <a:xfrm>
              <a:off x="7636976" y="3601613"/>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J</a:t>
              </a:r>
              <a:endParaRPr lang="zh-CN" altLang="en-US" sz="2400" dirty="0"/>
            </a:p>
          </p:txBody>
        </p:sp>
        <p:sp>
          <p:nvSpPr>
            <p:cNvPr id="17" name="椭圆 16"/>
            <p:cNvSpPr/>
            <p:nvPr/>
          </p:nvSpPr>
          <p:spPr>
            <a:xfrm>
              <a:off x="7531938" y="4758656"/>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K</a:t>
              </a:r>
              <a:endParaRPr lang="zh-CN" altLang="en-US" sz="2400" dirty="0"/>
            </a:p>
          </p:txBody>
        </p:sp>
        <p:sp>
          <p:nvSpPr>
            <p:cNvPr id="18" name="椭圆 17"/>
            <p:cNvSpPr/>
            <p:nvPr/>
          </p:nvSpPr>
          <p:spPr>
            <a:xfrm>
              <a:off x="8582478" y="5459569"/>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L</a:t>
              </a:r>
              <a:endParaRPr lang="zh-CN" altLang="en-US" sz="2400" dirty="0"/>
            </a:p>
          </p:txBody>
        </p:sp>
        <p:cxnSp>
          <p:nvCxnSpPr>
            <p:cNvPr id="19" name="直接连接符 18" descr="b"/>
            <p:cNvCxnSpPr>
              <a:stCxn id="8" idx="3"/>
              <a:endCxn id="7" idx="7"/>
            </p:cNvCxnSpPr>
            <p:nvPr/>
          </p:nvCxnSpPr>
          <p:spPr>
            <a:xfrm flipH="1">
              <a:off x="4096430" y="2673977"/>
              <a:ext cx="588331" cy="48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0" idx="0"/>
              <a:endCxn id="7" idx="4"/>
            </p:cNvCxnSpPr>
            <p:nvPr/>
          </p:nvCxnSpPr>
          <p:spPr>
            <a:xfrm flipV="1">
              <a:off x="3981879" y="3438679"/>
              <a:ext cx="0" cy="526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2" idx="1"/>
              <a:endCxn id="10" idx="4"/>
            </p:cNvCxnSpPr>
            <p:nvPr/>
          </p:nvCxnSpPr>
          <p:spPr>
            <a:xfrm flipH="1" flipV="1">
              <a:off x="3981879" y="4289494"/>
              <a:ext cx="592342" cy="926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2" idx="6"/>
              <a:endCxn id="13" idx="2"/>
            </p:cNvCxnSpPr>
            <p:nvPr/>
          </p:nvCxnSpPr>
          <p:spPr>
            <a:xfrm>
              <a:off x="4850772" y="5330685"/>
              <a:ext cx="1118451" cy="290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7" idx="3"/>
              <a:endCxn id="13" idx="6"/>
            </p:cNvCxnSpPr>
            <p:nvPr/>
          </p:nvCxnSpPr>
          <p:spPr>
            <a:xfrm flipH="1">
              <a:off x="6293223" y="5035207"/>
              <a:ext cx="1286164" cy="586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7" idx="5"/>
              <a:endCxn id="18" idx="1"/>
            </p:cNvCxnSpPr>
            <p:nvPr/>
          </p:nvCxnSpPr>
          <p:spPr>
            <a:xfrm>
              <a:off x="7808489" y="5035207"/>
              <a:ext cx="821438" cy="471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7" idx="0"/>
              <a:endCxn id="16" idx="4"/>
            </p:cNvCxnSpPr>
            <p:nvPr/>
          </p:nvCxnSpPr>
          <p:spPr>
            <a:xfrm flipV="1">
              <a:off x="7693938" y="3925613"/>
              <a:ext cx="105038" cy="8330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6" idx="1"/>
              <a:endCxn id="15" idx="5"/>
            </p:cNvCxnSpPr>
            <p:nvPr/>
          </p:nvCxnSpPr>
          <p:spPr>
            <a:xfrm flipH="1" flipV="1">
              <a:off x="6908160" y="2990887"/>
              <a:ext cx="776265" cy="658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6" idx="3"/>
              <a:endCxn id="14" idx="6"/>
            </p:cNvCxnSpPr>
            <p:nvPr/>
          </p:nvCxnSpPr>
          <p:spPr>
            <a:xfrm flipH="1">
              <a:off x="6850596" y="3878164"/>
              <a:ext cx="833829" cy="423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1" idx="7"/>
              <a:endCxn id="15" idx="3"/>
            </p:cNvCxnSpPr>
            <p:nvPr/>
          </p:nvCxnSpPr>
          <p:spPr>
            <a:xfrm flipV="1">
              <a:off x="5192644" y="2990887"/>
              <a:ext cx="1486414" cy="1144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1" idx="6"/>
              <a:endCxn id="14" idx="2"/>
            </p:cNvCxnSpPr>
            <p:nvPr/>
          </p:nvCxnSpPr>
          <p:spPr>
            <a:xfrm>
              <a:off x="5240093" y="4249550"/>
              <a:ext cx="1286503" cy="5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1" idx="5"/>
              <a:endCxn id="13" idx="0"/>
            </p:cNvCxnSpPr>
            <p:nvPr/>
          </p:nvCxnSpPr>
          <p:spPr>
            <a:xfrm>
              <a:off x="5192644" y="4364101"/>
              <a:ext cx="938579" cy="1095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4" idx="4"/>
              <a:endCxn id="13" idx="0"/>
            </p:cNvCxnSpPr>
            <p:nvPr/>
          </p:nvCxnSpPr>
          <p:spPr>
            <a:xfrm flipH="1">
              <a:off x="6131223" y="4463460"/>
              <a:ext cx="557373" cy="996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7" idx="5"/>
              <a:endCxn id="11" idx="2"/>
            </p:cNvCxnSpPr>
            <p:nvPr/>
          </p:nvCxnSpPr>
          <p:spPr>
            <a:xfrm>
              <a:off x="4096430" y="3391230"/>
              <a:ext cx="819663" cy="858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8" idx="5"/>
              <a:endCxn id="9" idx="1"/>
            </p:cNvCxnSpPr>
            <p:nvPr/>
          </p:nvCxnSpPr>
          <p:spPr>
            <a:xfrm>
              <a:off x="4913863" y="2673977"/>
              <a:ext cx="581670" cy="49369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164989" y="2607906"/>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35" name="文本框 34"/>
            <p:cNvSpPr txBox="1"/>
            <p:nvPr/>
          </p:nvSpPr>
          <p:spPr>
            <a:xfrm>
              <a:off x="3728898" y="3488354"/>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36" name="文本框 35"/>
            <p:cNvSpPr txBox="1"/>
            <p:nvPr/>
          </p:nvSpPr>
          <p:spPr>
            <a:xfrm>
              <a:off x="5093477" y="2575922"/>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37" name="文本框 36"/>
            <p:cNvSpPr txBox="1"/>
            <p:nvPr/>
          </p:nvSpPr>
          <p:spPr>
            <a:xfrm>
              <a:off x="4380070" y="3468511"/>
              <a:ext cx="340158" cy="461665"/>
            </a:xfrm>
            <a:prstGeom prst="rect">
              <a:avLst/>
            </a:prstGeom>
            <a:noFill/>
          </p:spPr>
          <p:txBody>
            <a:bodyPr wrap="none" rtlCol="0">
              <a:spAutoFit/>
            </a:bodyPr>
            <a:lstStyle/>
            <a:p>
              <a:r>
                <a:rPr lang="en-US" altLang="zh-CN" sz="2400" dirty="0"/>
                <a:t>6</a:t>
              </a:r>
              <a:endParaRPr lang="zh-CN" altLang="en-US" sz="2400" dirty="0"/>
            </a:p>
          </p:txBody>
        </p:sp>
        <p:sp>
          <p:nvSpPr>
            <p:cNvPr id="38" name="文本框 37"/>
            <p:cNvSpPr txBox="1"/>
            <p:nvPr/>
          </p:nvSpPr>
          <p:spPr>
            <a:xfrm>
              <a:off x="3991830" y="4545081"/>
              <a:ext cx="340158" cy="461665"/>
            </a:xfrm>
            <a:prstGeom prst="rect">
              <a:avLst/>
            </a:prstGeom>
            <a:noFill/>
          </p:spPr>
          <p:txBody>
            <a:bodyPr wrap="none" rtlCol="0">
              <a:spAutoFit/>
            </a:bodyPr>
            <a:lstStyle/>
            <a:p>
              <a:r>
                <a:rPr lang="en-US" altLang="zh-CN" sz="2400" dirty="0"/>
                <a:t>4</a:t>
              </a:r>
              <a:endParaRPr lang="zh-CN" altLang="en-US" sz="2400" dirty="0"/>
            </a:p>
          </p:txBody>
        </p:sp>
        <p:sp>
          <p:nvSpPr>
            <p:cNvPr id="39" name="文本框 38"/>
            <p:cNvSpPr txBox="1"/>
            <p:nvPr/>
          </p:nvSpPr>
          <p:spPr>
            <a:xfrm>
              <a:off x="5184697" y="5093944"/>
              <a:ext cx="340158" cy="461665"/>
            </a:xfrm>
            <a:prstGeom prst="rect">
              <a:avLst/>
            </a:prstGeom>
            <a:noFill/>
          </p:spPr>
          <p:txBody>
            <a:bodyPr wrap="none" rtlCol="0">
              <a:spAutoFit/>
            </a:bodyPr>
            <a:lstStyle/>
            <a:p>
              <a:r>
                <a:rPr lang="en-US" altLang="zh-CN" sz="2400" dirty="0"/>
                <a:t>4</a:t>
              </a:r>
              <a:endParaRPr lang="zh-CN" altLang="en-US" sz="2400" dirty="0"/>
            </a:p>
          </p:txBody>
        </p:sp>
        <p:sp>
          <p:nvSpPr>
            <p:cNvPr id="40" name="文本框 39"/>
            <p:cNvSpPr txBox="1"/>
            <p:nvPr/>
          </p:nvSpPr>
          <p:spPr>
            <a:xfrm>
              <a:off x="5551737" y="4573542"/>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41" name="文本框 40"/>
            <p:cNvSpPr txBox="1"/>
            <p:nvPr/>
          </p:nvSpPr>
          <p:spPr>
            <a:xfrm>
              <a:off x="6152810" y="4702630"/>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42" name="文本框 41"/>
            <p:cNvSpPr txBox="1"/>
            <p:nvPr/>
          </p:nvSpPr>
          <p:spPr>
            <a:xfrm>
              <a:off x="5762418" y="3939227"/>
              <a:ext cx="340158" cy="461665"/>
            </a:xfrm>
            <a:prstGeom prst="rect">
              <a:avLst/>
            </a:prstGeom>
            <a:noFill/>
          </p:spPr>
          <p:txBody>
            <a:bodyPr wrap="none" rtlCol="0">
              <a:spAutoFit/>
            </a:bodyPr>
            <a:lstStyle/>
            <a:p>
              <a:r>
                <a:rPr lang="en-US" altLang="zh-CN" sz="2400" dirty="0"/>
                <a:t>4</a:t>
              </a:r>
              <a:endParaRPr lang="zh-CN" altLang="en-US" sz="2400" dirty="0"/>
            </a:p>
          </p:txBody>
        </p:sp>
        <p:sp>
          <p:nvSpPr>
            <p:cNvPr id="43" name="文本框 42"/>
            <p:cNvSpPr txBox="1"/>
            <p:nvPr/>
          </p:nvSpPr>
          <p:spPr>
            <a:xfrm>
              <a:off x="5932497" y="3354702"/>
              <a:ext cx="340158" cy="461665"/>
            </a:xfrm>
            <a:prstGeom prst="rect">
              <a:avLst/>
            </a:prstGeom>
            <a:noFill/>
          </p:spPr>
          <p:txBody>
            <a:bodyPr wrap="none" rtlCol="0">
              <a:spAutoFit/>
            </a:bodyPr>
            <a:lstStyle/>
            <a:p>
              <a:r>
                <a:rPr lang="en-US" altLang="zh-CN" sz="2400" dirty="0"/>
                <a:t>7</a:t>
              </a:r>
              <a:endParaRPr lang="zh-CN" altLang="en-US" sz="2400" dirty="0"/>
            </a:p>
          </p:txBody>
        </p:sp>
        <p:sp>
          <p:nvSpPr>
            <p:cNvPr id="44" name="文本框 43"/>
            <p:cNvSpPr txBox="1"/>
            <p:nvPr/>
          </p:nvSpPr>
          <p:spPr>
            <a:xfrm>
              <a:off x="7058632" y="3180507"/>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45" name="文本框 44"/>
            <p:cNvSpPr txBox="1"/>
            <p:nvPr/>
          </p:nvSpPr>
          <p:spPr>
            <a:xfrm>
              <a:off x="7032846" y="3789508"/>
              <a:ext cx="340158" cy="461665"/>
            </a:xfrm>
            <a:prstGeom prst="rect">
              <a:avLst/>
            </a:prstGeom>
            <a:noFill/>
          </p:spPr>
          <p:txBody>
            <a:bodyPr wrap="none" rtlCol="0">
              <a:spAutoFit/>
            </a:bodyPr>
            <a:lstStyle/>
            <a:p>
              <a:r>
                <a:rPr lang="en-US" altLang="zh-CN" sz="2400" dirty="0"/>
                <a:t>7</a:t>
              </a:r>
              <a:endParaRPr lang="zh-CN" altLang="en-US" sz="2400" dirty="0"/>
            </a:p>
          </p:txBody>
        </p:sp>
        <p:sp>
          <p:nvSpPr>
            <p:cNvPr id="46" name="文本框 45"/>
            <p:cNvSpPr txBox="1"/>
            <p:nvPr/>
          </p:nvSpPr>
          <p:spPr>
            <a:xfrm>
              <a:off x="7652643" y="4166125"/>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47" name="文本框 46"/>
            <p:cNvSpPr txBox="1"/>
            <p:nvPr/>
          </p:nvSpPr>
          <p:spPr>
            <a:xfrm>
              <a:off x="6793153" y="4961514"/>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48" name="文本框 47"/>
            <p:cNvSpPr txBox="1"/>
            <p:nvPr/>
          </p:nvSpPr>
          <p:spPr>
            <a:xfrm>
              <a:off x="7992801" y="5118596"/>
              <a:ext cx="340158" cy="461665"/>
            </a:xfrm>
            <a:prstGeom prst="rect">
              <a:avLst/>
            </a:prstGeom>
            <a:noFill/>
          </p:spPr>
          <p:txBody>
            <a:bodyPr wrap="none" rtlCol="0">
              <a:spAutoFit/>
            </a:bodyPr>
            <a:lstStyle/>
            <a:p>
              <a:r>
                <a:rPr lang="en-US" altLang="zh-CN" sz="2400" dirty="0"/>
                <a:t>6</a:t>
              </a:r>
              <a:endParaRPr lang="zh-CN" altLang="en-US" sz="2400" dirty="0"/>
            </a:p>
          </p:txBody>
        </p:sp>
      </p:grpSp>
      <mc:AlternateContent xmlns:mc="http://schemas.openxmlformats.org/markup-compatibility/2006" xmlns:a14="http://schemas.microsoft.com/office/drawing/2010/main">
        <mc:Choice Requires="a14">
          <p:graphicFrame>
            <p:nvGraphicFramePr>
              <p:cNvPr id="49" name="表格 48"/>
              <p:cNvGraphicFramePr>
                <a:graphicFrameLocks noGrp="1"/>
              </p:cNvGraphicFramePr>
              <p:nvPr/>
            </p:nvGraphicFramePr>
            <p:xfrm>
              <a:off x="5865872" y="2942475"/>
              <a:ext cx="5861519" cy="741680"/>
            </p:xfrm>
            <a:graphic>
              <a:graphicData uri="http://schemas.openxmlformats.org/drawingml/2006/table">
                <a:tbl>
                  <a:tblPr firstRow="1" bandRow="1">
                    <a:tableStyleId>{5C22544A-7EE6-4342-B048-85BDC9FD1C3A}</a:tableStyleId>
                  </a:tblPr>
                  <a:tblGrid>
                    <a:gridCol w="677519"/>
                    <a:gridCol w="432000"/>
                    <a:gridCol w="432000"/>
                    <a:gridCol w="432000"/>
                    <a:gridCol w="432000"/>
                    <a:gridCol w="432000"/>
                    <a:gridCol w="432000"/>
                    <a:gridCol w="432000"/>
                    <a:gridCol w="432000"/>
                    <a:gridCol w="432000"/>
                    <a:gridCol w="432000"/>
                    <a:gridCol w="432000"/>
                    <a:gridCol w="432000"/>
                  </a:tblGrid>
                  <a:tr h="370840">
                    <a:tc>
                      <a:txBody>
                        <a:bodyPr/>
                        <a:lstStyle/>
                        <a:p>
                          <a:pPr algn="ctr"/>
                          <a:r>
                            <a:rPr lang="zh-CN" altLang="en-US" dirty="0"/>
                            <a:t>状态</a:t>
                          </a:r>
                          <a:endParaRPr lang="zh-CN" altLang="en-US" dirty="0"/>
                        </a:p>
                      </a:txBody>
                      <a:tcPr/>
                    </a:tc>
                    <a:tc>
                      <a:txBody>
                        <a:bodyPr/>
                        <a:lstStyle/>
                        <a:p>
                          <a:pPr algn="ctr"/>
                          <a:r>
                            <a:rPr lang="en-US" altLang="zh-CN" dirty="0"/>
                            <a:t>A</a:t>
                          </a:r>
                          <a:endParaRPr lang="zh-CN" altLang="en-US" dirty="0"/>
                        </a:p>
                      </a:txBody>
                      <a:tcPr/>
                    </a:tc>
                    <a:tc>
                      <a:txBody>
                        <a:bodyPr/>
                        <a:lstStyle/>
                        <a:p>
                          <a:pPr algn="ctr"/>
                          <a:r>
                            <a:rPr lang="en-US" altLang="zh-CN" dirty="0"/>
                            <a:t>B</a:t>
                          </a:r>
                          <a:endParaRPr lang="zh-CN" altLang="en-US" dirty="0"/>
                        </a:p>
                      </a:txBody>
                      <a:tcPr/>
                    </a:tc>
                    <a:tc>
                      <a:txBody>
                        <a:bodyPr/>
                        <a:lstStyle/>
                        <a:p>
                          <a:pPr algn="ctr"/>
                          <a:r>
                            <a:rPr lang="en-US" altLang="zh-CN" dirty="0"/>
                            <a:t>C</a:t>
                          </a:r>
                          <a:endParaRPr lang="zh-CN" altLang="en-US" dirty="0"/>
                        </a:p>
                      </a:txBody>
                      <a:tcPr/>
                    </a:tc>
                    <a:tc>
                      <a:txBody>
                        <a:bodyPr/>
                        <a:lstStyle/>
                        <a:p>
                          <a:pPr algn="ctr"/>
                          <a:r>
                            <a:rPr lang="en-US" altLang="zh-CN" dirty="0"/>
                            <a:t>D</a:t>
                          </a:r>
                          <a:endParaRPr lang="zh-CN" altLang="en-US" dirty="0"/>
                        </a:p>
                      </a:txBody>
                      <a:tcPr/>
                    </a:tc>
                    <a:tc>
                      <a:txBody>
                        <a:bodyPr/>
                        <a:lstStyle/>
                        <a:p>
                          <a:pPr algn="ctr"/>
                          <a:r>
                            <a:rPr lang="en-US" altLang="zh-CN" dirty="0"/>
                            <a:t>E</a:t>
                          </a:r>
                          <a:endParaRPr lang="zh-CN" altLang="en-US" dirty="0"/>
                        </a:p>
                      </a:txBody>
                      <a:tcPr/>
                    </a:tc>
                    <a:tc>
                      <a:txBody>
                        <a:bodyPr/>
                        <a:lstStyle/>
                        <a:p>
                          <a:pPr algn="ctr"/>
                          <a:r>
                            <a:rPr lang="en-US" altLang="zh-CN" dirty="0"/>
                            <a:t>F</a:t>
                          </a:r>
                          <a:endParaRPr lang="zh-CN" altLang="en-US" dirty="0"/>
                        </a:p>
                      </a:txBody>
                      <a:tcPr/>
                    </a:tc>
                    <a:tc>
                      <a:txBody>
                        <a:bodyPr/>
                        <a:lstStyle/>
                        <a:p>
                          <a:pPr algn="ctr"/>
                          <a:r>
                            <a:rPr lang="en-US" altLang="zh-CN" dirty="0"/>
                            <a:t>G</a:t>
                          </a:r>
                          <a:endParaRPr lang="zh-CN" altLang="en-US" dirty="0"/>
                        </a:p>
                      </a:txBody>
                      <a:tcPr/>
                    </a:tc>
                    <a:tc>
                      <a:txBody>
                        <a:bodyPr/>
                        <a:lstStyle/>
                        <a:p>
                          <a:pPr algn="ctr"/>
                          <a:r>
                            <a:rPr lang="en-US" altLang="zh-CN" dirty="0"/>
                            <a:t>H</a:t>
                          </a:r>
                          <a:endParaRPr lang="zh-CN" altLang="en-US" dirty="0"/>
                        </a:p>
                      </a:txBody>
                      <a:tcPr/>
                    </a:tc>
                    <a:tc>
                      <a:txBody>
                        <a:bodyPr/>
                        <a:lstStyle/>
                        <a:p>
                          <a:pPr algn="ctr"/>
                          <a:r>
                            <a:rPr lang="en-US" altLang="zh-CN" dirty="0"/>
                            <a:t>I</a:t>
                          </a:r>
                          <a:endParaRPr lang="zh-CN" altLang="en-US" dirty="0"/>
                        </a:p>
                      </a:txBody>
                      <a:tcPr/>
                    </a:tc>
                    <a:tc>
                      <a:txBody>
                        <a:bodyPr/>
                        <a:lstStyle/>
                        <a:p>
                          <a:pPr algn="ctr"/>
                          <a:r>
                            <a:rPr lang="en-US" altLang="zh-CN" dirty="0"/>
                            <a:t>J</a:t>
                          </a:r>
                          <a:endParaRPr lang="zh-CN" altLang="en-US" dirty="0"/>
                        </a:p>
                      </a:txBody>
                      <a:tcPr/>
                    </a:tc>
                    <a:tc>
                      <a:txBody>
                        <a:bodyPr/>
                        <a:lstStyle/>
                        <a:p>
                          <a:pPr algn="ctr"/>
                          <a:r>
                            <a:rPr lang="en-US" altLang="zh-CN" dirty="0"/>
                            <a:t>K</a:t>
                          </a:r>
                          <a:endParaRPr lang="zh-CN" altLang="en-US" dirty="0"/>
                        </a:p>
                      </a:txBody>
                      <a:tcPr/>
                    </a:tc>
                    <a:tc>
                      <a:txBody>
                        <a:bodyPr/>
                        <a:lstStyle/>
                        <a:p>
                          <a:pPr algn="ctr"/>
                          <a:r>
                            <a:rPr lang="en-US" altLang="zh-CN" dirty="0"/>
                            <a:t>L</a:t>
                          </a:r>
                          <a:endParaRPr lang="zh-CN" altLang="en-US" dirty="0"/>
                        </a:p>
                      </a:txBody>
                      <a:tcPr/>
                    </a:tc>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oMath>
                            </m:oMathPara>
                          </a14:m>
                          <a:endParaRPr lang="zh-CN" altLang="en-US" dirty="0"/>
                        </a:p>
                      </a:txBody>
                      <a:tcPr/>
                    </a:tc>
                    <a:tc>
                      <a:txBody>
                        <a:bodyPr/>
                        <a:lstStyle/>
                        <a:p>
                          <a:pPr algn="ctr"/>
                          <a:r>
                            <a:rPr lang="en-US" altLang="zh-CN" dirty="0"/>
                            <a:t>13</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12</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6</a:t>
                          </a:r>
                          <a:endParaRPr lang="zh-CN" altLang="en-US" dirty="0"/>
                        </a:p>
                      </a:txBody>
                      <a:tcPr/>
                    </a:tc>
                  </a:tr>
                </a:tbl>
              </a:graphicData>
            </a:graphic>
          </p:graphicFrame>
        </mc:Choice>
        <mc:Fallback xmlns="">
          <p:graphicFrame>
            <p:nvGraphicFramePr>
              <p:cNvPr id="49" name="表格 48"/>
              <p:cNvGraphicFramePr>
                <a:graphicFrameLocks noGrp="1"/>
              </p:cNvGraphicFramePr>
              <p:nvPr/>
            </p:nvGraphicFramePr>
            <p:xfrm>
              <a:off x="5865872" y="2942475"/>
              <a:ext cx="5861519" cy="741680"/>
            </p:xfrm>
            <a:graphic>
              <a:graphicData uri="http://schemas.openxmlformats.org/drawingml/2006/table">
                <a:tbl>
                  <a:tblPr firstRow="1" bandRow="1">
                    <a:tableStyleId>{5C22544A-7EE6-4342-B048-85BDC9FD1C3A}</a:tableStyleId>
                  </a:tblPr>
                  <a:tblGrid>
                    <a:gridCol w="677519"/>
                    <a:gridCol w="432000"/>
                    <a:gridCol w="432000"/>
                    <a:gridCol w="432000"/>
                    <a:gridCol w="432000"/>
                    <a:gridCol w="432000"/>
                    <a:gridCol w="432000"/>
                    <a:gridCol w="432000"/>
                    <a:gridCol w="432000"/>
                    <a:gridCol w="432000"/>
                    <a:gridCol w="432000"/>
                    <a:gridCol w="432000"/>
                    <a:gridCol w="432000"/>
                  </a:tblGrid>
                  <a:tr h="370840">
                    <a:tc>
                      <a:txBody>
                        <a:bodyPr/>
                        <a:lstStyle/>
                        <a:p>
                          <a:pPr algn="ctr"/>
                          <a:r>
                            <a:rPr lang="zh-CN" altLang="en-US" dirty="0"/>
                            <a:t>状态</a:t>
                          </a:r>
                          <a:endParaRPr lang="zh-CN" altLang="en-US" dirty="0"/>
                        </a:p>
                      </a:txBody>
                      <a:tcPr/>
                    </a:tc>
                    <a:tc>
                      <a:txBody>
                        <a:bodyPr/>
                        <a:lstStyle/>
                        <a:p>
                          <a:pPr algn="ctr"/>
                          <a:r>
                            <a:rPr lang="en-US" altLang="zh-CN" dirty="0"/>
                            <a:t>A</a:t>
                          </a:r>
                          <a:endParaRPr lang="zh-CN" altLang="en-US" dirty="0"/>
                        </a:p>
                      </a:txBody>
                      <a:tcPr/>
                    </a:tc>
                    <a:tc>
                      <a:txBody>
                        <a:bodyPr/>
                        <a:lstStyle/>
                        <a:p>
                          <a:pPr algn="ctr"/>
                          <a:r>
                            <a:rPr lang="en-US" altLang="zh-CN" dirty="0"/>
                            <a:t>B</a:t>
                          </a:r>
                          <a:endParaRPr lang="zh-CN" altLang="en-US" dirty="0"/>
                        </a:p>
                      </a:txBody>
                      <a:tcPr/>
                    </a:tc>
                    <a:tc>
                      <a:txBody>
                        <a:bodyPr/>
                        <a:lstStyle/>
                        <a:p>
                          <a:pPr algn="ctr"/>
                          <a:r>
                            <a:rPr lang="en-US" altLang="zh-CN" dirty="0"/>
                            <a:t>C</a:t>
                          </a:r>
                          <a:endParaRPr lang="zh-CN" altLang="en-US" dirty="0"/>
                        </a:p>
                      </a:txBody>
                      <a:tcPr/>
                    </a:tc>
                    <a:tc>
                      <a:txBody>
                        <a:bodyPr/>
                        <a:lstStyle/>
                        <a:p>
                          <a:pPr algn="ctr"/>
                          <a:r>
                            <a:rPr lang="en-US" altLang="zh-CN" dirty="0"/>
                            <a:t>D</a:t>
                          </a:r>
                          <a:endParaRPr lang="zh-CN" altLang="en-US" dirty="0"/>
                        </a:p>
                      </a:txBody>
                      <a:tcPr/>
                    </a:tc>
                    <a:tc>
                      <a:txBody>
                        <a:bodyPr/>
                        <a:lstStyle/>
                        <a:p>
                          <a:pPr algn="ctr"/>
                          <a:r>
                            <a:rPr lang="en-US" altLang="zh-CN" dirty="0"/>
                            <a:t>E</a:t>
                          </a:r>
                          <a:endParaRPr lang="zh-CN" altLang="en-US" dirty="0"/>
                        </a:p>
                      </a:txBody>
                      <a:tcPr/>
                    </a:tc>
                    <a:tc>
                      <a:txBody>
                        <a:bodyPr/>
                        <a:lstStyle/>
                        <a:p>
                          <a:pPr algn="ctr"/>
                          <a:r>
                            <a:rPr lang="en-US" altLang="zh-CN" dirty="0"/>
                            <a:t>F</a:t>
                          </a:r>
                          <a:endParaRPr lang="zh-CN" altLang="en-US" dirty="0"/>
                        </a:p>
                      </a:txBody>
                      <a:tcPr/>
                    </a:tc>
                    <a:tc>
                      <a:txBody>
                        <a:bodyPr/>
                        <a:lstStyle/>
                        <a:p>
                          <a:pPr algn="ctr"/>
                          <a:r>
                            <a:rPr lang="en-US" altLang="zh-CN" dirty="0"/>
                            <a:t>G</a:t>
                          </a:r>
                          <a:endParaRPr lang="zh-CN" altLang="en-US" dirty="0"/>
                        </a:p>
                      </a:txBody>
                      <a:tcPr/>
                    </a:tc>
                    <a:tc>
                      <a:txBody>
                        <a:bodyPr/>
                        <a:lstStyle/>
                        <a:p>
                          <a:pPr algn="ctr"/>
                          <a:r>
                            <a:rPr lang="en-US" altLang="zh-CN" dirty="0"/>
                            <a:t>H</a:t>
                          </a:r>
                          <a:endParaRPr lang="zh-CN" altLang="en-US" dirty="0"/>
                        </a:p>
                      </a:txBody>
                      <a:tcPr/>
                    </a:tc>
                    <a:tc>
                      <a:txBody>
                        <a:bodyPr/>
                        <a:lstStyle/>
                        <a:p>
                          <a:pPr algn="ctr"/>
                          <a:r>
                            <a:rPr lang="en-US" altLang="zh-CN" dirty="0"/>
                            <a:t>I</a:t>
                          </a:r>
                          <a:endParaRPr lang="zh-CN" altLang="en-US" dirty="0"/>
                        </a:p>
                      </a:txBody>
                      <a:tcPr/>
                    </a:tc>
                    <a:tc>
                      <a:txBody>
                        <a:bodyPr/>
                        <a:lstStyle/>
                        <a:p>
                          <a:pPr algn="ctr"/>
                          <a:r>
                            <a:rPr lang="en-US" altLang="zh-CN" dirty="0"/>
                            <a:t>J</a:t>
                          </a:r>
                          <a:endParaRPr lang="zh-CN" altLang="en-US" dirty="0"/>
                        </a:p>
                      </a:txBody>
                      <a:tcPr/>
                    </a:tc>
                    <a:tc>
                      <a:txBody>
                        <a:bodyPr/>
                        <a:lstStyle/>
                        <a:p>
                          <a:pPr algn="ctr"/>
                          <a:r>
                            <a:rPr lang="en-US" altLang="zh-CN" dirty="0"/>
                            <a:t>K</a:t>
                          </a:r>
                          <a:endParaRPr lang="zh-CN" altLang="en-US" dirty="0"/>
                        </a:p>
                      </a:txBody>
                      <a:tcPr/>
                    </a:tc>
                    <a:tc>
                      <a:txBody>
                        <a:bodyPr/>
                        <a:lstStyle/>
                        <a:p>
                          <a:pPr algn="ctr"/>
                          <a:r>
                            <a:rPr lang="en-US" altLang="zh-CN" dirty="0"/>
                            <a:t>L</a:t>
                          </a:r>
                          <a:endParaRPr lang="zh-CN" altLang="en-US" dirty="0"/>
                        </a:p>
                      </a:txBody>
                      <a:tcPr/>
                    </a:tc>
                  </a:tr>
                  <a:tr h="370840">
                    <a:tc>
                      <a:txBody>
                        <a:bodyPr/>
                        <a:lstStyle/>
                        <a:p>
                          <a:endParaRPr lang="zh-CN"/>
                        </a:p>
                      </a:txBody>
                      <a:tcPr>
                        <a:blipFill>
                          <a:blip r:embed="rId2"/>
                        </a:blipFill>
                      </a:tcPr>
                    </a:tc>
                    <a:tc>
                      <a:txBody>
                        <a:bodyPr/>
                        <a:lstStyle/>
                        <a:p>
                          <a:pPr algn="ctr"/>
                          <a:r>
                            <a:rPr lang="en-US" altLang="zh-CN" dirty="0"/>
                            <a:t>13</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12</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6</a:t>
                          </a:r>
                          <a:endParaRPr lang="zh-CN" altLang="en-US" dirty="0"/>
                        </a:p>
                      </a:txBody>
                      <a:tcPr/>
                    </a:tc>
                  </a:tr>
                </a:tbl>
              </a:graphicData>
            </a:graphic>
          </p:graphicFrame>
        </mc:Fallback>
      </mc:AlternateContent>
      <p:sp>
        <p:nvSpPr>
          <p:cNvPr id="51" name="矩形 50"/>
          <p:cNvSpPr/>
          <p:nvPr/>
        </p:nvSpPr>
        <p:spPr>
          <a:xfrm>
            <a:off x="5807483" y="3659421"/>
            <a:ext cx="5933595" cy="954107"/>
          </a:xfrm>
          <a:prstGeom prst="rect">
            <a:avLst/>
          </a:prstGeom>
        </p:spPr>
        <p:txBody>
          <a:bodyPr wrap="square">
            <a:spAutoFit/>
          </a:bodyPr>
          <a:lstStyle/>
          <a:p>
            <a:pPr algn="ctr"/>
            <a:r>
              <a:rPr lang="zh-CN" altLang="en-US" sz="2800" b="1" dirty="0">
                <a:ea typeface="黑体" panose="02010609060101010101" pitchFamily="49" charset="-122"/>
                <a:cs typeface="Times New Roman" panose="02020603050405020304" pitchFamily="16" charset="0"/>
              </a:rPr>
              <a:t>辅助信息：任意一个城市与终点城市</a:t>
            </a:r>
            <a:r>
              <a:rPr lang="en-US" altLang="zh-CN" sz="2800" b="1" dirty="0">
                <a:ea typeface="黑体" panose="02010609060101010101" pitchFamily="49" charset="-122"/>
                <a:cs typeface="Times New Roman" panose="02020603050405020304" pitchFamily="16" charset="0"/>
              </a:rPr>
              <a:t>K</a:t>
            </a:r>
            <a:r>
              <a:rPr lang="zh-CN" altLang="en-US" sz="2800" b="1" dirty="0">
                <a:ea typeface="黑体" panose="02010609060101010101" pitchFamily="49" charset="-122"/>
                <a:cs typeface="Times New Roman" panose="02020603050405020304" pitchFamily="16" charset="0"/>
              </a:rPr>
              <a:t>之间的直线距离</a:t>
            </a:r>
            <a:endParaRPr lang="zh-CN" altLang="en-US" sz="2800" b="1" dirty="0">
              <a:ea typeface="黑体" panose="02010609060101010101" pitchFamily="49" charset="-122"/>
              <a:cs typeface="Times New Roman" panose="02020603050405020304" pitchFamily="16"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custDataLst>
              <p:tags r:id="rId1"/>
            </p:custDataLst>
          </p:nvPr>
        </p:nvSpPr>
        <p:spPr>
          <a:xfrm>
            <a:off x="4381500" y="1202055"/>
            <a:ext cx="3387090" cy="691515"/>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charset="-122"/>
                <a:ea typeface="微软雅黑" panose="020B0503020204020204" charset="-122"/>
              </a:rPr>
              <a:t>2. 下面哪个描述的问题不属于因果分析的内容(  )</a:t>
            </a:r>
            <a:endParaRPr lang="zh-CN" altLang="en-US" sz="1950">
              <a:solidFill>
                <a:srgbClr val="000000"/>
              </a:solidFill>
              <a:latin typeface="微软雅黑" panose="020B0503020204020204" charset="-122"/>
              <a:ea typeface="微软雅黑" panose="020B0503020204020204" charset="-122"/>
            </a:endParaRPr>
          </a:p>
        </p:txBody>
      </p:sp>
      <p:sp>
        <p:nvSpPr>
          <p:cNvPr id="9" name="文本框 8"/>
          <p:cNvSpPr txBox="1"/>
          <p:nvPr>
            <p:custDataLst>
              <p:tags r:id="rId2"/>
            </p:custDataLst>
          </p:nvPr>
        </p:nvSpPr>
        <p:spPr>
          <a:xfrm>
            <a:off x="4810125" y="2773839"/>
            <a:ext cx="2818924" cy="623570"/>
          </a:xfrm>
          <a:prstGeom prst="rect">
            <a:avLst/>
          </a:prstGeom>
          <a:noFill/>
          <a:ln w="12700">
            <a:noFill/>
          </a:ln>
        </p:spPr>
        <p:txBody>
          <a:bodyPr wrap="square" rtlCol="0" anchor="ctr">
            <a:spAutoFit/>
          </a:bodyPr>
          <a:p>
            <a:pPr lvl="0" algn="l">
              <a:buNone/>
            </a:pPr>
            <a:r>
              <a:rPr lang="zh-CN" altLang="en-US" sz="1725">
                <a:solidFill>
                  <a:srgbClr val="000000"/>
                </a:solidFill>
                <a:latin typeface="微软雅黑" panose="020B0503020204020204" charset="-122"/>
                <a:ea typeface="微软雅黑" panose="020B0503020204020204" charset="-122"/>
              </a:rPr>
              <a:t>如果商品价格涨价一倍,预测销售量(sales)的变化</a:t>
            </a:r>
            <a:endParaRPr lang="zh-CN" altLang="en-US" sz="1725">
              <a:solidFill>
                <a:srgbClr val="000000"/>
              </a:solidFill>
              <a:latin typeface="微软雅黑" panose="020B0503020204020204" charset="-122"/>
              <a:ea typeface="微软雅黑" panose="020B0503020204020204" charset="-122"/>
            </a:endParaRPr>
          </a:p>
        </p:txBody>
      </p:sp>
      <p:sp>
        <p:nvSpPr>
          <p:cNvPr id="10" name="椭圆 9"/>
          <p:cNvSpPr>
            <a:spLocks noChangeAspect="1"/>
          </p:cNvSpPr>
          <p:nvPr>
            <p:custDataLst>
              <p:tags r:id="rId3"/>
            </p:custDataLst>
          </p:nvPr>
        </p:nvSpPr>
        <p:spPr>
          <a:xfrm>
            <a:off x="4357211" y="29013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charset="-122"/>
                <a:ea typeface="微软雅黑" panose="020B0503020204020204" charset="-122"/>
              </a:rPr>
              <a:t>A</a:t>
            </a:r>
            <a:endParaRPr lang="zh-CN" altLang="en-US" sz="1200">
              <a:solidFill>
                <a:srgbClr val="FFFFFF"/>
              </a:solidFill>
              <a:latin typeface="微软雅黑" panose="020B0503020204020204" charset="-122"/>
              <a:ea typeface="微软雅黑" panose="020B0503020204020204" charset="-122"/>
            </a:endParaRPr>
          </a:p>
        </p:txBody>
      </p:sp>
      <p:sp>
        <p:nvSpPr>
          <p:cNvPr id="11" name="文本框 10"/>
          <p:cNvSpPr txBox="1"/>
          <p:nvPr>
            <p:custDataLst>
              <p:tags r:id="rId4"/>
            </p:custDataLst>
          </p:nvPr>
        </p:nvSpPr>
        <p:spPr>
          <a:xfrm>
            <a:off x="4810125" y="3631089"/>
            <a:ext cx="2818924" cy="623570"/>
          </a:xfrm>
          <a:prstGeom prst="rect">
            <a:avLst/>
          </a:prstGeom>
          <a:noFill/>
          <a:ln w="12700">
            <a:noFill/>
          </a:ln>
        </p:spPr>
        <p:txBody>
          <a:bodyPr wrap="square" rtlCol="0" anchor="ctr">
            <a:spAutoFit/>
          </a:bodyPr>
          <a:p>
            <a:pPr lvl="0" algn="l">
              <a:buNone/>
            </a:pPr>
            <a:r>
              <a:rPr lang="zh-CN" altLang="en-US" sz="1725">
                <a:solidFill>
                  <a:srgbClr val="000000"/>
                </a:solidFill>
                <a:latin typeface="微软雅黑" panose="020B0503020204020204" charset="-122"/>
                <a:ea typeface="微软雅黑" panose="020B0503020204020204" charset="-122"/>
              </a:rPr>
              <a:t>如果广告投入增长一倍,预测销售量(sales)的变化</a:t>
            </a:r>
            <a:endParaRPr lang="zh-CN" altLang="en-US" sz="1725">
              <a:solidFill>
                <a:srgbClr val="000000"/>
              </a:solidFill>
              <a:latin typeface="微软雅黑" panose="020B0503020204020204" charset="-122"/>
              <a:ea typeface="微软雅黑" panose="020B0503020204020204" charset="-122"/>
            </a:endParaRPr>
          </a:p>
        </p:txBody>
      </p:sp>
      <p:sp>
        <p:nvSpPr>
          <p:cNvPr id="12" name="椭圆 11"/>
          <p:cNvSpPr>
            <a:spLocks noChangeAspect="1"/>
          </p:cNvSpPr>
          <p:nvPr>
            <p:custDataLst>
              <p:tags r:id="rId5"/>
            </p:custDataLst>
          </p:nvPr>
        </p:nvSpPr>
        <p:spPr>
          <a:xfrm>
            <a:off x="4357211" y="375856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charset="-122"/>
                <a:ea typeface="微软雅黑" panose="020B0503020204020204" charset="-122"/>
              </a:rPr>
              <a:t>B</a:t>
            </a:r>
            <a:endParaRPr lang="zh-CN" altLang="en-US" sz="1200">
              <a:solidFill>
                <a:srgbClr val="FFFFFF"/>
              </a:solidFill>
              <a:latin typeface="微软雅黑" panose="020B0503020204020204" charset="-122"/>
              <a:ea typeface="微软雅黑" panose="020B0503020204020204" charset="-122"/>
            </a:endParaRPr>
          </a:p>
        </p:txBody>
      </p:sp>
      <p:sp>
        <p:nvSpPr>
          <p:cNvPr id="13" name="文本框 12"/>
          <p:cNvSpPr txBox="1"/>
          <p:nvPr>
            <p:custDataLst>
              <p:tags r:id="rId6"/>
            </p:custDataLst>
          </p:nvPr>
        </p:nvSpPr>
        <p:spPr>
          <a:xfrm>
            <a:off x="4810125" y="4488339"/>
            <a:ext cx="2380774" cy="623570"/>
          </a:xfrm>
          <a:prstGeom prst="rect">
            <a:avLst/>
          </a:prstGeom>
          <a:noFill/>
          <a:ln w="12700">
            <a:noFill/>
          </a:ln>
        </p:spPr>
        <p:txBody>
          <a:bodyPr wrap="square" rtlCol="0" anchor="ctr">
            <a:spAutoFit/>
          </a:bodyPr>
          <a:p>
            <a:pPr lvl="0" algn="l">
              <a:buNone/>
            </a:pPr>
            <a:r>
              <a:rPr lang="zh-CN" altLang="en-US" sz="1725">
                <a:solidFill>
                  <a:srgbClr val="000000"/>
                </a:solidFill>
                <a:latin typeface="微软雅黑" panose="020B0503020204020204" charset="-122"/>
                <a:ea typeface="微软雅黑" panose="020B0503020204020204" charset="-122"/>
              </a:rPr>
              <a:t>如果放弃吸烟,预测癌症(cancer)的概率</a:t>
            </a:r>
            <a:endParaRPr lang="zh-CN" altLang="en-US" sz="1725">
              <a:solidFill>
                <a:srgbClr val="000000"/>
              </a:solidFill>
              <a:latin typeface="微软雅黑" panose="020B0503020204020204" charset="-122"/>
              <a:ea typeface="微软雅黑" panose="020B0503020204020204" charset="-122"/>
            </a:endParaRPr>
          </a:p>
        </p:txBody>
      </p:sp>
      <p:sp>
        <p:nvSpPr>
          <p:cNvPr id="14" name="椭圆 13"/>
          <p:cNvSpPr>
            <a:spLocks noChangeAspect="1"/>
          </p:cNvSpPr>
          <p:nvPr>
            <p:custDataLst>
              <p:tags r:id="rId7"/>
            </p:custDataLst>
          </p:nvPr>
        </p:nvSpPr>
        <p:spPr>
          <a:xfrm>
            <a:off x="4357211" y="46158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charset="-122"/>
                <a:ea typeface="微软雅黑" panose="020B0503020204020204" charset="-122"/>
              </a:rPr>
              <a:t>C</a:t>
            </a:r>
            <a:endParaRPr lang="zh-CN" altLang="en-US" sz="1200">
              <a:solidFill>
                <a:srgbClr val="FFFFFF"/>
              </a:solidFill>
              <a:latin typeface="微软雅黑" panose="020B0503020204020204" charset="-122"/>
              <a:ea typeface="微软雅黑" panose="020B0503020204020204" charset="-122"/>
            </a:endParaRPr>
          </a:p>
        </p:txBody>
      </p:sp>
      <p:sp>
        <p:nvSpPr>
          <p:cNvPr id="15" name="文本框 14"/>
          <p:cNvSpPr txBox="1"/>
          <p:nvPr>
            <p:custDataLst>
              <p:tags r:id="rId8"/>
            </p:custDataLst>
          </p:nvPr>
        </p:nvSpPr>
        <p:spPr>
          <a:xfrm>
            <a:off x="4810125" y="5345589"/>
            <a:ext cx="2766060" cy="623570"/>
          </a:xfrm>
          <a:prstGeom prst="rect">
            <a:avLst/>
          </a:prstGeom>
          <a:noFill/>
          <a:ln w="12700">
            <a:noFill/>
          </a:ln>
        </p:spPr>
        <p:txBody>
          <a:bodyPr wrap="square" rtlCol="0" anchor="ctr">
            <a:spAutoFit/>
          </a:bodyPr>
          <a:p>
            <a:pPr lvl="0" algn="l">
              <a:buNone/>
            </a:pPr>
            <a:r>
              <a:rPr lang="zh-CN" altLang="en-US" sz="1725">
                <a:solidFill>
                  <a:srgbClr val="000000"/>
                </a:solidFill>
                <a:latin typeface="微软雅黑" panose="020B0503020204020204" charset="-122"/>
                <a:ea typeface="微软雅黑" panose="020B0503020204020204" charset="-122"/>
              </a:rPr>
              <a:t>购买了一种商品的顾客是否会购买另外一种商品</a:t>
            </a:r>
            <a:endParaRPr lang="zh-CN" altLang="en-US" sz="1725">
              <a:solidFill>
                <a:srgbClr val="000000"/>
              </a:solidFill>
              <a:latin typeface="微软雅黑" panose="020B0503020204020204" charset="-122"/>
              <a:ea typeface="微软雅黑" panose="020B0503020204020204" charset="-122"/>
            </a:endParaRPr>
          </a:p>
        </p:txBody>
      </p:sp>
      <p:sp>
        <p:nvSpPr>
          <p:cNvPr id="16" name="椭圆 15"/>
          <p:cNvSpPr>
            <a:spLocks noChangeAspect="1"/>
          </p:cNvSpPr>
          <p:nvPr>
            <p:custDataLst>
              <p:tags r:id="rId9"/>
            </p:custDataLst>
          </p:nvPr>
        </p:nvSpPr>
        <p:spPr>
          <a:xfrm>
            <a:off x="4357211" y="547354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charset="-122"/>
                <a:ea typeface="微软雅黑" panose="020B0503020204020204" charset="-122"/>
              </a:rPr>
              <a:t>D</a:t>
            </a:r>
            <a:endParaRPr lang="zh-CN" altLang="en-US" sz="1200">
              <a:solidFill>
                <a:srgbClr val="FFFFFF"/>
              </a:solidFill>
              <a:latin typeface="微软雅黑" panose="020B0503020204020204" charset="-122"/>
              <a:ea typeface="微软雅黑" panose="020B0503020204020204" charset="-122"/>
            </a:endParaRPr>
          </a:p>
        </p:txBody>
      </p:sp>
      <p:sp>
        <p:nvSpPr>
          <p:cNvPr id="17" name="圆角矩形 16"/>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grpSp>
        <p:nvGrpSpPr>
          <p:cNvPr id="7" name="组合 6"/>
          <p:cNvGrpSpPr/>
          <p:nvPr>
            <p:custDataLst>
              <p:tags r:id="rId11"/>
            </p:custDataLst>
          </p:nvPr>
        </p:nvGrpSpPr>
        <p:grpSpPr>
          <a:xfrm>
            <a:off x="0" y="0"/>
            <a:ext cx="4286250" cy="490061"/>
            <a:chOff x="-8300" y="0"/>
            <a:chExt cx="9000" cy="1029"/>
          </a:xfrm>
        </p:grpSpPr>
        <p:sp>
          <p:nvSpPr>
            <p:cNvPr id="3" name="TitleBackground"/>
            <p:cNvSpPr/>
            <p:nvPr>
              <p:custDataLst>
                <p:tags r:id="rId12"/>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 name="ColorBlock"/>
            <p:cNvSpPr/>
            <p:nvPr>
              <p:custDataLst>
                <p:tags r:id="rId13"/>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TypeText"/>
            <p:cNvSpPr txBox="1"/>
            <p:nvPr>
              <p:custDataLst>
                <p:tags r:id="rId14"/>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charset="-122"/>
                  <a:ea typeface="微软雅黑" panose="020B0503020204020204" charset="-122"/>
                </a:rPr>
                <a:t>单选题</a:t>
              </a:r>
              <a:endParaRPr lang="zh-CN" altLang="en-US" sz="1950">
                <a:solidFill>
                  <a:srgbClr val="000000"/>
                </a:solidFill>
                <a:latin typeface="微软雅黑" panose="020B0503020204020204" charset="-122"/>
                <a:ea typeface="微软雅黑" panose="020B0503020204020204" charset="-122"/>
              </a:endParaRPr>
            </a:p>
          </p:txBody>
        </p:sp>
        <p:sp>
          <p:nvSpPr>
            <p:cNvPr id="6" name="TipText"/>
            <p:cNvSpPr txBox="1"/>
            <p:nvPr>
              <p:custDataLst>
                <p:tags r:id="rId15"/>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charset="-122"/>
                  <a:ea typeface="微软雅黑" panose="020B0503020204020204" charset="-122"/>
                  <a:cs typeface="微软雅黑" panose="020B0503020204020204" charset="-122"/>
                </a:rPr>
                <a:t>1分</a:t>
              </a:r>
              <a:endParaRPr lang="zh-CN" altLang="en-US" sz="15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18" name="图片 17" descr="tmp1CAB"/>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搜索算法：</a:t>
            </a:r>
            <a:r>
              <a:rPr lang="en-US" altLang="zh-CN" dirty="0"/>
              <a:t>A*</a:t>
            </a:r>
            <a:r>
              <a:rPr lang="zh-CN" altLang="en-US" dirty="0"/>
              <a:t>算法</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pic>
        <p:nvPicPr>
          <p:cNvPr id="4" name="图片 3"/>
          <p:cNvPicPr/>
          <p:nvPr/>
        </p:nvPicPr>
        <p:blipFill>
          <a:blip r:embed="rId1"/>
          <a:stretch>
            <a:fillRect/>
          </a:stretch>
        </p:blipFill>
        <p:spPr>
          <a:xfrm>
            <a:off x="14062" y="1163270"/>
            <a:ext cx="6285871" cy="4124792"/>
          </a:xfrm>
          <a:prstGeom prst="rect">
            <a:avLst/>
          </a:prstGeom>
        </p:spPr>
      </p:pic>
      <mc:AlternateContent xmlns:mc="http://schemas.openxmlformats.org/markup-compatibility/2006">
        <mc:Choice xmlns:a14="http://schemas.microsoft.com/office/drawing/2010/main" Requires="a14">
          <p:sp>
            <p:nvSpPr>
              <p:cNvPr id="5" name="矩形 4"/>
              <p:cNvSpPr/>
              <p:nvPr/>
            </p:nvSpPr>
            <p:spPr>
              <a:xfrm>
                <a:off x="2460341" y="4667652"/>
                <a:ext cx="3512372" cy="461665"/>
              </a:xfrm>
              <a:prstGeom prst="rect">
                <a:avLst/>
              </a:prstGeom>
              <a:solidFill>
                <a:srgbClr val="FFFFFF"/>
              </a:solidFill>
            </p:spPr>
            <p:txBody>
              <a:bodyPr wrap="none">
                <a:spAutoFit/>
              </a:bodyPr>
              <a:lstStyle/>
              <a:p>
                <a:r>
                  <a:rPr lang="zh-CN" altLang="zh-CN" sz="2400" b="1" dirty="0">
                    <a:latin typeface="华文楷体" panose="02010600040101010101" pitchFamily="2" charset="-122"/>
                    <a:ea typeface="华文楷体" panose="02010600040101010101" pitchFamily="2" charset="-122"/>
                  </a:rPr>
                  <a:t>最短路径</a:t>
                </a:r>
                <a14:m>
                  <m:oMath xmlns:m="http://schemas.openxmlformats.org/officeDocument/2006/math">
                    <m:r>
                      <a:rPr lang="en-US" altLang="zh-CN" sz="2400" b="1" i="1">
                        <a:latin typeface="Cambria Math" panose="02040503050406030204"/>
                      </a:rPr>
                      <m:t>𝐀</m:t>
                    </m:r>
                    <m:r>
                      <a:rPr lang="en-US" altLang="zh-CN" sz="2400" b="1">
                        <a:latin typeface="Cambria Math" panose="02040503050406030204"/>
                      </a:rPr>
                      <m:t>→</m:t>
                    </m:r>
                    <m:r>
                      <a:rPr lang="en-US" altLang="zh-CN" sz="2400" b="1" i="1">
                        <a:latin typeface="Cambria Math" panose="02040503050406030204"/>
                      </a:rPr>
                      <m:t>𝐄</m:t>
                    </m:r>
                    <m:r>
                      <a:rPr lang="en-US" altLang="zh-CN" sz="2400" b="1">
                        <a:latin typeface="Cambria Math" panose="02040503050406030204"/>
                      </a:rPr>
                      <m:t>→</m:t>
                    </m:r>
                    <m:r>
                      <a:rPr lang="en-US" altLang="zh-CN" sz="2400" b="1" i="1">
                        <a:latin typeface="Cambria Math" panose="02040503050406030204"/>
                      </a:rPr>
                      <m:t>𝐆</m:t>
                    </m:r>
                    <m:r>
                      <a:rPr lang="en-US" altLang="zh-CN" sz="2400" b="1">
                        <a:latin typeface="Cambria Math" panose="02040503050406030204"/>
                      </a:rPr>
                      <m:t>→</m:t>
                    </m:r>
                    <m:r>
                      <a:rPr lang="en-US" altLang="zh-CN" sz="2400" b="1" i="1">
                        <a:latin typeface="Cambria Math" panose="02040503050406030204"/>
                      </a:rPr>
                      <m:t>𝐊</m:t>
                    </m:r>
                  </m:oMath>
                </a14:m>
                <a:endParaRPr lang="zh-CN" altLang="en-US" sz="2400" b="1" dirty="0">
                  <a:latin typeface="华文楷体" panose="02010600040101010101" pitchFamily="2" charset="-122"/>
                  <a:ea typeface="华文楷体" panose="02010600040101010101" pitchFamily="2" charset="-122"/>
                </a:endParaRPr>
              </a:p>
            </p:txBody>
          </p:sp>
        </mc:Choice>
        <mc:Fallback>
          <p:sp>
            <p:nvSpPr>
              <p:cNvPr id="5" name="矩形 4"/>
              <p:cNvSpPr>
                <a:spLocks noRot="1" noChangeAspect="1" noMove="1" noResize="1" noEditPoints="1" noAdjustHandles="1" noChangeArrowheads="1" noChangeShapeType="1" noTextEdit="1"/>
              </p:cNvSpPr>
              <p:nvPr/>
            </p:nvSpPr>
            <p:spPr>
              <a:xfrm>
                <a:off x="2460341" y="4667652"/>
                <a:ext cx="3512372" cy="461665"/>
              </a:xfrm>
              <a:prstGeom prst="rect">
                <a:avLst/>
              </a:prstGeom>
              <a:blipFill rotWithShape="1">
                <a:blip r:embed="rId2"/>
                <a:stretch>
                  <a:fillRect l="-10" t="-87" r="-491" b="91"/>
                </a:stretch>
              </a:blipFill>
            </p:spPr>
            <p:txBody>
              <a:bodyPr/>
              <a:lstStyle/>
              <a:p>
                <a:r>
                  <a:rPr lang="zh-CN" altLang="en-US">
                    <a:noFill/>
                  </a:rPr>
                  <a:t> </a:t>
                </a:r>
              </a:p>
            </p:txBody>
          </p:sp>
        </mc:Fallback>
      </mc:AlternateContent>
      <p:sp>
        <p:nvSpPr>
          <p:cNvPr id="6" name="矩形 5"/>
          <p:cNvSpPr/>
          <p:nvPr/>
        </p:nvSpPr>
        <p:spPr>
          <a:xfrm>
            <a:off x="799174" y="5166445"/>
            <a:ext cx="4247078" cy="523220"/>
          </a:xfrm>
          <a:prstGeom prst="rect">
            <a:avLst/>
          </a:prstGeom>
        </p:spPr>
        <p:txBody>
          <a:bodyPr wrap="square">
            <a:spAutoFit/>
          </a:bodyPr>
          <a:lstStyle/>
          <a:p>
            <a:pPr algn="ctr"/>
            <a:r>
              <a:rPr lang="en-US" altLang="zh-CN" sz="2800" b="1" dirty="0">
                <a:ea typeface="黑体" panose="02010609060101010101" pitchFamily="49" charset="-122"/>
                <a:cs typeface="Times New Roman" panose="02020603050405020304" pitchFamily="16" charset="0"/>
              </a:rPr>
              <a:t>A*</a:t>
            </a:r>
            <a:r>
              <a:rPr lang="zh-CN" altLang="en-US" sz="2800" b="1" dirty="0">
                <a:ea typeface="黑体" panose="02010609060101010101" pitchFamily="49" charset="-122"/>
                <a:cs typeface="Times New Roman" panose="02020603050405020304" pitchFamily="16" charset="0"/>
              </a:rPr>
              <a:t>算法的搜索过程</a:t>
            </a:r>
            <a:endParaRPr lang="zh-CN" altLang="en-US" sz="2800" b="1" dirty="0">
              <a:ea typeface="黑体" panose="02010609060101010101" pitchFamily="49" charset="-122"/>
              <a:cs typeface="Times New Roman" panose="02020603050405020304" pitchFamily="16" charset="0"/>
            </a:endParaRPr>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nvGraphicFramePr>
            <p:xfrm>
              <a:off x="6248983" y="4929589"/>
              <a:ext cx="5861519" cy="741680"/>
            </p:xfrm>
            <a:graphic>
              <a:graphicData uri="http://schemas.openxmlformats.org/drawingml/2006/table">
                <a:tbl>
                  <a:tblPr firstRow="1" bandRow="1">
                    <a:tableStyleId>{5C22544A-7EE6-4342-B048-85BDC9FD1C3A}</a:tableStyleId>
                  </a:tblPr>
                  <a:tblGrid>
                    <a:gridCol w="677519"/>
                    <a:gridCol w="432000"/>
                    <a:gridCol w="432000"/>
                    <a:gridCol w="432000"/>
                    <a:gridCol w="432000"/>
                    <a:gridCol w="432000"/>
                    <a:gridCol w="432000"/>
                    <a:gridCol w="432000"/>
                    <a:gridCol w="432000"/>
                    <a:gridCol w="432000"/>
                    <a:gridCol w="432000"/>
                    <a:gridCol w="432000"/>
                    <a:gridCol w="432000"/>
                  </a:tblGrid>
                  <a:tr h="370840">
                    <a:tc>
                      <a:txBody>
                        <a:bodyPr/>
                        <a:lstStyle/>
                        <a:p>
                          <a:pPr algn="ctr"/>
                          <a:r>
                            <a:rPr lang="zh-CN" altLang="en-US" dirty="0"/>
                            <a:t>状态</a:t>
                          </a:r>
                          <a:endParaRPr lang="zh-CN" altLang="en-US" dirty="0"/>
                        </a:p>
                      </a:txBody>
                      <a:tcPr/>
                    </a:tc>
                    <a:tc>
                      <a:txBody>
                        <a:bodyPr/>
                        <a:lstStyle/>
                        <a:p>
                          <a:pPr algn="ctr"/>
                          <a:r>
                            <a:rPr lang="en-US" altLang="zh-CN" dirty="0"/>
                            <a:t>A</a:t>
                          </a:r>
                          <a:endParaRPr lang="zh-CN" altLang="en-US" dirty="0"/>
                        </a:p>
                      </a:txBody>
                      <a:tcPr/>
                    </a:tc>
                    <a:tc>
                      <a:txBody>
                        <a:bodyPr/>
                        <a:lstStyle/>
                        <a:p>
                          <a:pPr algn="ctr"/>
                          <a:r>
                            <a:rPr lang="en-US" altLang="zh-CN" dirty="0"/>
                            <a:t>B</a:t>
                          </a:r>
                          <a:endParaRPr lang="zh-CN" altLang="en-US" dirty="0"/>
                        </a:p>
                      </a:txBody>
                      <a:tcPr/>
                    </a:tc>
                    <a:tc>
                      <a:txBody>
                        <a:bodyPr/>
                        <a:lstStyle/>
                        <a:p>
                          <a:pPr algn="ctr"/>
                          <a:r>
                            <a:rPr lang="en-US" altLang="zh-CN" dirty="0"/>
                            <a:t>C</a:t>
                          </a:r>
                          <a:endParaRPr lang="zh-CN" altLang="en-US" dirty="0"/>
                        </a:p>
                      </a:txBody>
                      <a:tcPr/>
                    </a:tc>
                    <a:tc>
                      <a:txBody>
                        <a:bodyPr/>
                        <a:lstStyle/>
                        <a:p>
                          <a:pPr algn="ctr"/>
                          <a:r>
                            <a:rPr lang="en-US" altLang="zh-CN" dirty="0"/>
                            <a:t>D</a:t>
                          </a:r>
                          <a:endParaRPr lang="zh-CN" altLang="en-US" dirty="0"/>
                        </a:p>
                      </a:txBody>
                      <a:tcPr/>
                    </a:tc>
                    <a:tc>
                      <a:txBody>
                        <a:bodyPr/>
                        <a:lstStyle/>
                        <a:p>
                          <a:pPr algn="ctr"/>
                          <a:r>
                            <a:rPr lang="en-US" altLang="zh-CN" dirty="0"/>
                            <a:t>E</a:t>
                          </a:r>
                          <a:endParaRPr lang="zh-CN" altLang="en-US" dirty="0"/>
                        </a:p>
                      </a:txBody>
                      <a:tcPr/>
                    </a:tc>
                    <a:tc>
                      <a:txBody>
                        <a:bodyPr/>
                        <a:lstStyle/>
                        <a:p>
                          <a:pPr algn="ctr"/>
                          <a:r>
                            <a:rPr lang="en-US" altLang="zh-CN" dirty="0"/>
                            <a:t>F</a:t>
                          </a:r>
                          <a:endParaRPr lang="zh-CN" altLang="en-US" dirty="0"/>
                        </a:p>
                      </a:txBody>
                      <a:tcPr/>
                    </a:tc>
                    <a:tc>
                      <a:txBody>
                        <a:bodyPr/>
                        <a:lstStyle/>
                        <a:p>
                          <a:pPr algn="ctr"/>
                          <a:r>
                            <a:rPr lang="en-US" altLang="zh-CN" dirty="0"/>
                            <a:t>G</a:t>
                          </a:r>
                          <a:endParaRPr lang="zh-CN" altLang="en-US" dirty="0"/>
                        </a:p>
                      </a:txBody>
                      <a:tcPr/>
                    </a:tc>
                    <a:tc>
                      <a:txBody>
                        <a:bodyPr/>
                        <a:lstStyle/>
                        <a:p>
                          <a:pPr algn="ctr"/>
                          <a:r>
                            <a:rPr lang="en-US" altLang="zh-CN" dirty="0"/>
                            <a:t>H</a:t>
                          </a:r>
                          <a:endParaRPr lang="zh-CN" altLang="en-US" dirty="0"/>
                        </a:p>
                      </a:txBody>
                      <a:tcPr/>
                    </a:tc>
                    <a:tc>
                      <a:txBody>
                        <a:bodyPr/>
                        <a:lstStyle/>
                        <a:p>
                          <a:pPr algn="ctr"/>
                          <a:r>
                            <a:rPr lang="en-US" altLang="zh-CN" dirty="0"/>
                            <a:t>I</a:t>
                          </a:r>
                          <a:endParaRPr lang="zh-CN" altLang="en-US" dirty="0"/>
                        </a:p>
                      </a:txBody>
                      <a:tcPr/>
                    </a:tc>
                    <a:tc>
                      <a:txBody>
                        <a:bodyPr/>
                        <a:lstStyle/>
                        <a:p>
                          <a:pPr algn="ctr"/>
                          <a:r>
                            <a:rPr lang="en-US" altLang="zh-CN" dirty="0"/>
                            <a:t>J</a:t>
                          </a:r>
                          <a:endParaRPr lang="zh-CN" altLang="en-US" dirty="0"/>
                        </a:p>
                      </a:txBody>
                      <a:tcPr/>
                    </a:tc>
                    <a:tc>
                      <a:txBody>
                        <a:bodyPr/>
                        <a:lstStyle/>
                        <a:p>
                          <a:pPr algn="ctr"/>
                          <a:r>
                            <a:rPr lang="en-US" altLang="zh-CN" dirty="0"/>
                            <a:t>K</a:t>
                          </a:r>
                          <a:endParaRPr lang="zh-CN" altLang="en-US" dirty="0"/>
                        </a:p>
                      </a:txBody>
                      <a:tcPr/>
                    </a:tc>
                    <a:tc>
                      <a:txBody>
                        <a:bodyPr/>
                        <a:lstStyle/>
                        <a:p>
                          <a:pPr algn="ctr"/>
                          <a:r>
                            <a:rPr lang="en-US" altLang="zh-CN" dirty="0"/>
                            <a:t>L</a:t>
                          </a:r>
                          <a:endParaRPr lang="zh-CN" altLang="en-US" dirty="0"/>
                        </a:p>
                      </a:txBody>
                      <a:tcPr/>
                    </a:tc>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oMath>
                            </m:oMathPara>
                          </a14:m>
                          <a:endParaRPr lang="zh-CN" altLang="en-US" dirty="0"/>
                        </a:p>
                      </a:txBody>
                      <a:tcPr/>
                    </a:tc>
                    <a:tc>
                      <a:txBody>
                        <a:bodyPr/>
                        <a:lstStyle/>
                        <a:p>
                          <a:pPr algn="ctr"/>
                          <a:r>
                            <a:rPr lang="en-US" altLang="zh-CN" dirty="0"/>
                            <a:t>13</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12</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6</a:t>
                          </a:r>
                          <a:endParaRPr lang="zh-CN" altLang="en-US" dirty="0"/>
                        </a:p>
                      </a:txBody>
                      <a:tcPr/>
                    </a:tc>
                  </a:tr>
                </a:tbl>
              </a:graphicData>
            </a:graphic>
          </p:graphicFrame>
        </mc:Choice>
        <mc:Fallback xmlns="">
          <p:graphicFrame>
            <p:nvGraphicFramePr>
              <p:cNvPr id="7" name="表格 6"/>
              <p:cNvGraphicFramePr>
                <a:graphicFrameLocks noGrp="1"/>
              </p:cNvGraphicFramePr>
              <p:nvPr/>
            </p:nvGraphicFramePr>
            <p:xfrm>
              <a:off x="6248983" y="4929589"/>
              <a:ext cx="5861519" cy="741680"/>
            </p:xfrm>
            <a:graphic>
              <a:graphicData uri="http://schemas.openxmlformats.org/drawingml/2006/table">
                <a:tbl>
                  <a:tblPr firstRow="1" bandRow="1">
                    <a:tableStyleId>{5C22544A-7EE6-4342-B048-85BDC9FD1C3A}</a:tableStyleId>
                  </a:tblPr>
                  <a:tblGrid>
                    <a:gridCol w="677519"/>
                    <a:gridCol w="432000"/>
                    <a:gridCol w="432000"/>
                    <a:gridCol w="432000"/>
                    <a:gridCol w="432000"/>
                    <a:gridCol w="432000"/>
                    <a:gridCol w="432000"/>
                    <a:gridCol w="432000"/>
                    <a:gridCol w="432000"/>
                    <a:gridCol w="432000"/>
                    <a:gridCol w="432000"/>
                    <a:gridCol w="432000"/>
                    <a:gridCol w="432000"/>
                  </a:tblGrid>
                  <a:tr h="370840">
                    <a:tc>
                      <a:txBody>
                        <a:bodyPr/>
                        <a:lstStyle/>
                        <a:p>
                          <a:pPr algn="ctr"/>
                          <a:r>
                            <a:rPr lang="zh-CN" altLang="en-US" dirty="0"/>
                            <a:t>状态</a:t>
                          </a:r>
                          <a:endParaRPr lang="zh-CN" altLang="en-US" dirty="0"/>
                        </a:p>
                      </a:txBody>
                      <a:tcPr/>
                    </a:tc>
                    <a:tc>
                      <a:txBody>
                        <a:bodyPr/>
                        <a:lstStyle/>
                        <a:p>
                          <a:pPr algn="ctr"/>
                          <a:r>
                            <a:rPr lang="en-US" altLang="zh-CN" dirty="0"/>
                            <a:t>A</a:t>
                          </a:r>
                          <a:endParaRPr lang="zh-CN" altLang="en-US" dirty="0"/>
                        </a:p>
                      </a:txBody>
                      <a:tcPr/>
                    </a:tc>
                    <a:tc>
                      <a:txBody>
                        <a:bodyPr/>
                        <a:lstStyle/>
                        <a:p>
                          <a:pPr algn="ctr"/>
                          <a:r>
                            <a:rPr lang="en-US" altLang="zh-CN" dirty="0"/>
                            <a:t>B</a:t>
                          </a:r>
                          <a:endParaRPr lang="zh-CN" altLang="en-US" dirty="0"/>
                        </a:p>
                      </a:txBody>
                      <a:tcPr/>
                    </a:tc>
                    <a:tc>
                      <a:txBody>
                        <a:bodyPr/>
                        <a:lstStyle/>
                        <a:p>
                          <a:pPr algn="ctr"/>
                          <a:r>
                            <a:rPr lang="en-US" altLang="zh-CN" dirty="0"/>
                            <a:t>C</a:t>
                          </a:r>
                          <a:endParaRPr lang="zh-CN" altLang="en-US" dirty="0"/>
                        </a:p>
                      </a:txBody>
                      <a:tcPr/>
                    </a:tc>
                    <a:tc>
                      <a:txBody>
                        <a:bodyPr/>
                        <a:lstStyle/>
                        <a:p>
                          <a:pPr algn="ctr"/>
                          <a:r>
                            <a:rPr lang="en-US" altLang="zh-CN" dirty="0"/>
                            <a:t>D</a:t>
                          </a:r>
                          <a:endParaRPr lang="zh-CN" altLang="en-US" dirty="0"/>
                        </a:p>
                      </a:txBody>
                      <a:tcPr/>
                    </a:tc>
                    <a:tc>
                      <a:txBody>
                        <a:bodyPr/>
                        <a:lstStyle/>
                        <a:p>
                          <a:pPr algn="ctr"/>
                          <a:r>
                            <a:rPr lang="en-US" altLang="zh-CN" dirty="0"/>
                            <a:t>E</a:t>
                          </a:r>
                          <a:endParaRPr lang="zh-CN" altLang="en-US" dirty="0"/>
                        </a:p>
                      </a:txBody>
                      <a:tcPr/>
                    </a:tc>
                    <a:tc>
                      <a:txBody>
                        <a:bodyPr/>
                        <a:lstStyle/>
                        <a:p>
                          <a:pPr algn="ctr"/>
                          <a:r>
                            <a:rPr lang="en-US" altLang="zh-CN" dirty="0"/>
                            <a:t>F</a:t>
                          </a:r>
                          <a:endParaRPr lang="zh-CN" altLang="en-US" dirty="0"/>
                        </a:p>
                      </a:txBody>
                      <a:tcPr/>
                    </a:tc>
                    <a:tc>
                      <a:txBody>
                        <a:bodyPr/>
                        <a:lstStyle/>
                        <a:p>
                          <a:pPr algn="ctr"/>
                          <a:r>
                            <a:rPr lang="en-US" altLang="zh-CN" dirty="0"/>
                            <a:t>G</a:t>
                          </a:r>
                          <a:endParaRPr lang="zh-CN" altLang="en-US" dirty="0"/>
                        </a:p>
                      </a:txBody>
                      <a:tcPr/>
                    </a:tc>
                    <a:tc>
                      <a:txBody>
                        <a:bodyPr/>
                        <a:lstStyle/>
                        <a:p>
                          <a:pPr algn="ctr"/>
                          <a:r>
                            <a:rPr lang="en-US" altLang="zh-CN" dirty="0"/>
                            <a:t>H</a:t>
                          </a:r>
                          <a:endParaRPr lang="zh-CN" altLang="en-US" dirty="0"/>
                        </a:p>
                      </a:txBody>
                      <a:tcPr/>
                    </a:tc>
                    <a:tc>
                      <a:txBody>
                        <a:bodyPr/>
                        <a:lstStyle/>
                        <a:p>
                          <a:pPr algn="ctr"/>
                          <a:r>
                            <a:rPr lang="en-US" altLang="zh-CN" dirty="0"/>
                            <a:t>I</a:t>
                          </a:r>
                          <a:endParaRPr lang="zh-CN" altLang="en-US" dirty="0"/>
                        </a:p>
                      </a:txBody>
                      <a:tcPr/>
                    </a:tc>
                    <a:tc>
                      <a:txBody>
                        <a:bodyPr/>
                        <a:lstStyle/>
                        <a:p>
                          <a:pPr algn="ctr"/>
                          <a:r>
                            <a:rPr lang="en-US" altLang="zh-CN" dirty="0"/>
                            <a:t>J</a:t>
                          </a:r>
                          <a:endParaRPr lang="zh-CN" altLang="en-US" dirty="0"/>
                        </a:p>
                      </a:txBody>
                      <a:tcPr/>
                    </a:tc>
                    <a:tc>
                      <a:txBody>
                        <a:bodyPr/>
                        <a:lstStyle/>
                        <a:p>
                          <a:pPr algn="ctr"/>
                          <a:r>
                            <a:rPr lang="en-US" altLang="zh-CN" dirty="0"/>
                            <a:t>K</a:t>
                          </a:r>
                          <a:endParaRPr lang="zh-CN" altLang="en-US" dirty="0"/>
                        </a:p>
                      </a:txBody>
                      <a:tcPr/>
                    </a:tc>
                    <a:tc>
                      <a:txBody>
                        <a:bodyPr/>
                        <a:lstStyle/>
                        <a:p>
                          <a:pPr algn="ctr"/>
                          <a:r>
                            <a:rPr lang="en-US" altLang="zh-CN" dirty="0"/>
                            <a:t>L</a:t>
                          </a:r>
                          <a:endParaRPr lang="zh-CN" altLang="en-US" dirty="0"/>
                        </a:p>
                      </a:txBody>
                      <a:tcPr/>
                    </a:tc>
                  </a:tr>
                  <a:tr h="370840">
                    <a:tc>
                      <a:txBody>
                        <a:bodyPr/>
                        <a:lstStyle/>
                        <a:p>
                          <a:endParaRPr lang="zh-CN"/>
                        </a:p>
                      </a:txBody>
                      <a:tcPr>
                        <a:blipFill>
                          <a:blip r:embed="rId3"/>
                        </a:blipFill>
                      </a:tcPr>
                    </a:tc>
                    <a:tc>
                      <a:txBody>
                        <a:bodyPr/>
                        <a:lstStyle/>
                        <a:p>
                          <a:pPr algn="ctr"/>
                          <a:r>
                            <a:rPr lang="en-US" altLang="zh-CN" dirty="0"/>
                            <a:t>13</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12</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6</a:t>
                          </a:r>
                          <a:endParaRPr lang="zh-CN" altLang="en-US" dirty="0"/>
                        </a:p>
                      </a:txBody>
                      <a:tcPr/>
                    </a:tc>
                  </a:tr>
                </a:tbl>
              </a:graphicData>
            </a:graphic>
          </p:graphicFrame>
        </mc:Fallback>
      </mc:AlternateContent>
      <p:sp>
        <p:nvSpPr>
          <p:cNvPr id="8" name="矩形 7"/>
          <p:cNvSpPr/>
          <p:nvPr/>
        </p:nvSpPr>
        <p:spPr>
          <a:xfrm>
            <a:off x="6190594" y="5646535"/>
            <a:ext cx="5933595" cy="954107"/>
          </a:xfrm>
          <a:prstGeom prst="rect">
            <a:avLst/>
          </a:prstGeom>
        </p:spPr>
        <p:txBody>
          <a:bodyPr wrap="square">
            <a:spAutoFit/>
          </a:bodyPr>
          <a:lstStyle/>
          <a:p>
            <a:pPr algn="ctr"/>
            <a:r>
              <a:rPr lang="zh-CN" altLang="en-US" sz="2800" b="1" dirty="0">
                <a:ea typeface="黑体" panose="02010609060101010101" pitchFamily="49" charset="-122"/>
                <a:cs typeface="Times New Roman" panose="02020603050405020304" pitchFamily="16" charset="0"/>
              </a:rPr>
              <a:t>辅助信息：任意一个城市与终点城市</a:t>
            </a:r>
            <a:r>
              <a:rPr lang="en-US" altLang="zh-CN" sz="2800" b="1" dirty="0">
                <a:ea typeface="黑体" panose="02010609060101010101" pitchFamily="49" charset="-122"/>
                <a:cs typeface="Times New Roman" panose="02020603050405020304" pitchFamily="16" charset="0"/>
              </a:rPr>
              <a:t>K</a:t>
            </a:r>
            <a:r>
              <a:rPr lang="zh-CN" altLang="en-US" sz="2800" b="1" dirty="0">
                <a:ea typeface="黑体" panose="02010609060101010101" pitchFamily="49" charset="-122"/>
                <a:cs typeface="Times New Roman" panose="02020603050405020304" pitchFamily="16" charset="0"/>
              </a:rPr>
              <a:t>之间的直线距离</a:t>
            </a:r>
            <a:endParaRPr lang="zh-CN" altLang="en-US" sz="2800" b="1" dirty="0">
              <a:ea typeface="黑体" panose="02010609060101010101" pitchFamily="49" charset="-122"/>
              <a:cs typeface="Times New Roman" panose="02020603050405020304" pitchFamily="16" charset="0"/>
            </a:endParaRPr>
          </a:p>
        </p:txBody>
      </p:sp>
      <p:sp>
        <p:nvSpPr>
          <p:cNvPr id="9" name="矩形 8"/>
          <p:cNvSpPr/>
          <p:nvPr/>
        </p:nvSpPr>
        <p:spPr>
          <a:xfrm>
            <a:off x="6344260" y="4368083"/>
            <a:ext cx="5847739" cy="523220"/>
          </a:xfrm>
          <a:prstGeom prst="rect">
            <a:avLst/>
          </a:prstGeom>
        </p:spPr>
        <p:txBody>
          <a:bodyPr wrap="square">
            <a:spAutoFit/>
          </a:bodyPr>
          <a:lstStyle/>
          <a:p>
            <a:pPr algn="ctr"/>
            <a:r>
              <a:rPr lang="zh-CN" altLang="en-US" sz="2800" b="1" dirty="0">
                <a:ea typeface="黑体" panose="02010609060101010101" pitchFamily="49" charset="-122"/>
                <a:cs typeface="Times New Roman" panose="02020603050405020304" pitchFamily="16" charset="0"/>
              </a:rPr>
              <a:t>寻找从城市</a:t>
            </a:r>
            <a:r>
              <a:rPr lang="en-US" altLang="zh-CN" sz="2800" b="1" dirty="0">
                <a:ea typeface="黑体" panose="02010609060101010101" pitchFamily="49" charset="-122"/>
                <a:cs typeface="Times New Roman" panose="02020603050405020304" pitchFamily="16" charset="0"/>
              </a:rPr>
              <a:t>A</a:t>
            </a:r>
            <a:r>
              <a:rPr lang="zh-CN" altLang="en-US" sz="2800" b="1" dirty="0">
                <a:ea typeface="黑体" panose="02010609060101010101" pitchFamily="49" charset="-122"/>
                <a:cs typeface="Times New Roman" panose="02020603050405020304" pitchFamily="16" charset="0"/>
              </a:rPr>
              <a:t>到城市</a:t>
            </a:r>
            <a:r>
              <a:rPr lang="en-US" altLang="zh-CN" sz="2800" b="1" dirty="0">
                <a:ea typeface="黑体" panose="02010609060101010101" pitchFamily="49" charset="-122"/>
                <a:cs typeface="Times New Roman" panose="02020603050405020304" pitchFamily="16" charset="0"/>
              </a:rPr>
              <a:t>K</a:t>
            </a:r>
            <a:r>
              <a:rPr lang="zh-CN" altLang="en-US" sz="2800" b="1" dirty="0">
                <a:ea typeface="黑体" panose="02010609060101010101" pitchFamily="49" charset="-122"/>
                <a:cs typeface="Times New Roman" panose="02020603050405020304" pitchFamily="16" charset="0"/>
              </a:rPr>
              <a:t>之间最短路线？</a:t>
            </a:r>
            <a:endParaRPr lang="en-US" altLang="zh-CN" sz="2800" b="1" dirty="0">
              <a:ea typeface="黑体" panose="02010609060101010101" pitchFamily="49" charset="-122"/>
              <a:cs typeface="Times New Roman" panose="02020603050405020304" pitchFamily="16" charset="0"/>
            </a:endParaRPr>
          </a:p>
        </p:txBody>
      </p:sp>
      <p:grpSp>
        <p:nvGrpSpPr>
          <p:cNvPr id="10" name="组合 9"/>
          <p:cNvGrpSpPr/>
          <p:nvPr/>
        </p:nvGrpSpPr>
        <p:grpSpPr>
          <a:xfrm>
            <a:off x="6579572" y="907948"/>
            <a:ext cx="5177580" cy="3386143"/>
            <a:chOff x="3728898" y="2397426"/>
            <a:chExt cx="5177580" cy="3386143"/>
          </a:xfrm>
        </p:grpSpPr>
        <p:sp>
          <p:nvSpPr>
            <p:cNvPr id="11" name="椭圆 10"/>
            <p:cNvSpPr/>
            <p:nvPr/>
          </p:nvSpPr>
          <p:spPr>
            <a:xfrm>
              <a:off x="3819879" y="3114679"/>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A</a:t>
              </a:r>
              <a:endParaRPr lang="zh-CN" altLang="en-US" sz="2400" dirty="0"/>
            </a:p>
          </p:txBody>
        </p:sp>
        <p:sp>
          <p:nvSpPr>
            <p:cNvPr id="12" name="椭圆 11"/>
            <p:cNvSpPr/>
            <p:nvPr/>
          </p:nvSpPr>
          <p:spPr>
            <a:xfrm>
              <a:off x="4637312" y="2397426"/>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B</a:t>
              </a:r>
              <a:endParaRPr lang="zh-CN" altLang="en-US" sz="2400" dirty="0"/>
            </a:p>
          </p:txBody>
        </p:sp>
        <p:sp>
          <p:nvSpPr>
            <p:cNvPr id="13" name="椭圆 12"/>
            <p:cNvSpPr/>
            <p:nvPr/>
          </p:nvSpPr>
          <p:spPr>
            <a:xfrm>
              <a:off x="5448084" y="3120218"/>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C</a:t>
              </a:r>
              <a:endParaRPr lang="zh-CN" altLang="en-US" sz="2400" dirty="0"/>
            </a:p>
          </p:txBody>
        </p:sp>
        <p:sp>
          <p:nvSpPr>
            <p:cNvPr id="14" name="椭圆 13"/>
            <p:cNvSpPr/>
            <p:nvPr/>
          </p:nvSpPr>
          <p:spPr>
            <a:xfrm>
              <a:off x="3819879" y="3965494"/>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D</a:t>
              </a:r>
              <a:endParaRPr lang="zh-CN" altLang="en-US" sz="2400" dirty="0"/>
            </a:p>
          </p:txBody>
        </p:sp>
        <p:sp>
          <p:nvSpPr>
            <p:cNvPr id="15" name="椭圆 14"/>
            <p:cNvSpPr/>
            <p:nvPr/>
          </p:nvSpPr>
          <p:spPr>
            <a:xfrm>
              <a:off x="4916093" y="4087550"/>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E</a:t>
              </a:r>
              <a:endParaRPr lang="zh-CN" altLang="en-US" sz="2400" dirty="0"/>
            </a:p>
          </p:txBody>
        </p:sp>
        <p:sp>
          <p:nvSpPr>
            <p:cNvPr id="16" name="椭圆 15"/>
            <p:cNvSpPr/>
            <p:nvPr/>
          </p:nvSpPr>
          <p:spPr>
            <a:xfrm>
              <a:off x="4526772" y="5168685"/>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F</a:t>
              </a:r>
              <a:endParaRPr lang="zh-CN" altLang="en-US" sz="2400" dirty="0"/>
            </a:p>
          </p:txBody>
        </p:sp>
        <p:sp>
          <p:nvSpPr>
            <p:cNvPr id="17" name="椭圆 16"/>
            <p:cNvSpPr/>
            <p:nvPr/>
          </p:nvSpPr>
          <p:spPr>
            <a:xfrm>
              <a:off x="5969223" y="5459569"/>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G</a:t>
              </a:r>
              <a:endParaRPr lang="zh-CN" altLang="en-US" sz="2400" dirty="0"/>
            </a:p>
          </p:txBody>
        </p:sp>
        <p:sp>
          <p:nvSpPr>
            <p:cNvPr id="18" name="椭圆 17"/>
            <p:cNvSpPr/>
            <p:nvPr/>
          </p:nvSpPr>
          <p:spPr>
            <a:xfrm>
              <a:off x="6526596" y="4139460"/>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H</a:t>
              </a:r>
              <a:endParaRPr lang="zh-CN" altLang="en-US" sz="2400" dirty="0"/>
            </a:p>
          </p:txBody>
        </p:sp>
        <p:sp>
          <p:nvSpPr>
            <p:cNvPr id="19" name="椭圆 18"/>
            <p:cNvSpPr/>
            <p:nvPr/>
          </p:nvSpPr>
          <p:spPr>
            <a:xfrm>
              <a:off x="6631609" y="2714336"/>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I</a:t>
              </a:r>
              <a:endParaRPr lang="zh-CN" altLang="en-US" sz="2400" dirty="0"/>
            </a:p>
          </p:txBody>
        </p:sp>
        <p:sp>
          <p:nvSpPr>
            <p:cNvPr id="20" name="椭圆 19"/>
            <p:cNvSpPr/>
            <p:nvPr/>
          </p:nvSpPr>
          <p:spPr>
            <a:xfrm>
              <a:off x="7636976" y="3601613"/>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J</a:t>
              </a:r>
              <a:endParaRPr lang="zh-CN" altLang="en-US" sz="2400" dirty="0"/>
            </a:p>
          </p:txBody>
        </p:sp>
        <p:sp>
          <p:nvSpPr>
            <p:cNvPr id="21" name="椭圆 20"/>
            <p:cNvSpPr/>
            <p:nvPr/>
          </p:nvSpPr>
          <p:spPr>
            <a:xfrm>
              <a:off x="7531938" y="4758656"/>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K</a:t>
              </a:r>
              <a:endParaRPr lang="zh-CN" altLang="en-US" sz="2400" dirty="0"/>
            </a:p>
          </p:txBody>
        </p:sp>
        <p:sp>
          <p:nvSpPr>
            <p:cNvPr id="22" name="椭圆 21"/>
            <p:cNvSpPr/>
            <p:nvPr/>
          </p:nvSpPr>
          <p:spPr>
            <a:xfrm>
              <a:off x="8582478" y="5459569"/>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L</a:t>
              </a:r>
              <a:endParaRPr lang="zh-CN" altLang="en-US" sz="2400" dirty="0"/>
            </a:p>
          </p:txBody>
        </p:sp>
        <p:cxnSp>
          <p:nvCxnSpPr>
            <p:cNvPr id="23" name="直接连接符 22" descr="b"/>
            <p:cNvCxnSpPr>
              <a:stCxn id="12" idx="3"/>
              <a:endCxn id="11" idx="7"/>
            </p:cNvCxnSpPr>
            <p:nvPr/>
          </p:nvCxnSpPr>
          <p:spPr>
            <a:xfrm flipH="1">
              <a:off x="4096430" y="2673977"/>
              <a:ext cx="588331" cy="48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4" idx="0"/>
              <a:endCxn id="11" idx="4"/>
            </p:cNvCxnSpPr>
            <p:nvPr/>
          </p:nvCxnSpPr>
          <p:spPr>
            <a:xfrm flipV="1">
              <a:off x="3981879" y="3438679"/>
              <a:ext cx="0" cy="526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6" idx="1"/>
              <a:endCxn id="14" idx="4"/>
            </p:cNvCxnSpPr>
            <p:nvPr/>
          </p:nvCxnSpPr>
          <p:spPr>
            <a:xfrm flipH="1" flipV="1">
              <a:off x="3981879" y="4289494"/>
              <a:ext cx="592342" cy="926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6" idx="6"/>
              <a:endCxn id="17" idx="2"/>
            </p:cNvCxnSpPr>
            <p:nvPr/>
          </p:nvCxnSpPr>
          <p:spPr>
            <a:xfrm>
              <a:off x="4850772" y="5330685"/>
              <a:ext cx="1118451" cy="290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1" idx="3"/>
              <a:endCxn id="17" idx="6"/>
            </p:cNvCxnSpPr>
            <p:nvPr/>
          </p:nvCxnSpPr>
          <p:spPr>
            <a:xfrm flipH="1">
              <a:off x="6293223" y="5035207"/>
              <a:ext cx="1286164" cy="586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1" idx="5"/>
              <a:endCxn id="22" idx="1"/>
            </p:cNvCxnSpPr>
            <p:nvPr/>
          </p:nvCxnSpPr>
          <p:spPr>
            <a:xfrm>
              <a:off x="7808489" y="5035207"/>
              <a:ext cx="821438" cy="471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1" idx="0"/>
              <a:endCxn id="20" idx="4"/>
            </p:cNvCxnSpPr>
            <p:nvPr/>
          </p:nvCxnSpPr>
          <p:spPr>
            <a:xfrm flipV="1">
              <a:off x="7693938" y="3925613"/>
              <a:ext cx="105038" cy="8330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0" idx="1"/>
              <a:endCxn id="19" idx="5"/>
            </p:cNvCxnSpPr>
            <p:nvPr/>
          </p:nvCxnSpPr>
          <p:spPr>
            <a:xfrm flipH="1" flipV="1">
              <a:off x="6908160" y="2990887"/>
              <a:ext cx="776265" cy="658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0" idx="3"/>
              <a:endCxn id="18" idx="6"/>
            </p:cNvCxnSpPr>
            <p:nvPr/>
          </p:nvCxnSpPr>
          <p:spPr>
            <a:xfrm flipH="1">
              <a:off x="6850596" y="3878164"/>
              <a:ext cx="833829" cy="423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5" idx="7"/>
              <a:endCxn id="19" idx="3"/>
            </p:cNvCxnSpPr>
            <p:nvPr/>
          </p:nvCxnSpPr>
          <p:spPr>
            <a:xfrm flipV="1">
              <a:off x="5192644" y="2990887"/>
              <a:ext cx="1486414" cy="1144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15" idx="6"/>
              <a:endCxn id="18" idx="2"/>
            </p:cNvCxnSpPr>
            <p:nvPr/>
          </p:nvCxnSpPr>
          <p:spPr>
            <a:xfrm>
              <a:off x="5240093" y="4249550"/>
              <a:ext cx="1286503" cy="5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5" idx="5"/>
              <a:endCxn id="17" idx="0"/>
            </p:cNvCxnSpPr>
            <p:nvPr/>
          </p:nvCxnSpPr>
          <p:spPr>
            <a:xfrm>
              <a:off x="5192644" y="4364101"/>
              <a:ext cx="938579" cy="1095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8" idx="4"/>
              <a:endCxn id="17" idx="0"/>
            </p:cNvCxnSpPr>
            <p:nvPr/>
          </p:nvCxnSpPr>
          <p:spPr>
            <a:xfrm flipH="1">
              <a:off x="6131223" y="4463460"/>
              <a:ext cx="557373" cy="996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1" idx="5"/>
              <a:endCxn id="15" idx="2"/>
            </p:cNvCxnSpPr>
            <p:nvPr/>
          </p:nvCxnSpPr>
          <p:spPr>
            <a:xfrm>
              <a:off x="4096430" y="3391230"/>
              <a:ext cx="819663" cy="858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12" idx="5"/>
              <a:endCxn id="13" idx="1"/>
            </p:cNvCxnSpPr>
            <p:nvPr/>
          </p:nvCxnSpPr>
          <p:spPr>
            <a:xfrm>
              <a:off x="4913863" y="2673977"/>
              <a:ext cx="581670" cy="493690"/>
            </a:xfrm>
            <a:prstGeom prst="line">
              <a:avLst/>
            </a:prstGeom>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4164989" y="2607906"/>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39" name="文本框 38"/>
            <p:cNvSpPr txBox="1"/>
            <p:nvPr/>
          </p:nvSpPr>
          <p:spPr>
            <a:xfrm>
              <a:off x="3728898" y="3488354"/>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40" name="文本框 39"/>
            <p:cNvSpPr txBox="1"/>
            <p:nvPr/>
          </p:nvSpPr>
          <p:spPr>
            <a:xfrm>
              <a:off x="5093477" y="2575922"/>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41" name="文本框 40"/>
            <p:cNvSpPr txBox="1"/>
            <p:nvPr/>
          </p:nvSpPr>
          <p:spPr>
            <a:xfrm>
              <a:off x="4380070" y="3468511"/>
              <a:ext cx="340158" cy="461665"/>
            </a:xfrm>
            <a:prstGeom prst="rect">
              <a:avLst/>
            </a:prstGeom>
            <a:noFill/>
          </p:spPr>
          <p:txBody>
            <a:bodyPr wrap="none" rtlCol="0">
              <a:spAutoFit/>
            </a:bodyPr>
            <a:lstStyle/>
            <a:p>
              <a:r>
                <a:rPr lang="en-US" altLang="zh-CN" sz="2400" dirty="0"/>
                <a:t>6</a:t>
              </a:r>
              <a:endParaRPr lang="zh-CN" altLang="en-US" sz="2400" dirty="0"/>
            </a:p>
          </p:txBody>
        </p:sp>
        <p:sp>
          <p:nvSpPr>
            <p:cNvPr id="42" name="文本框 41"/>
            <p:cNvSpPr txBox="1"/>
            <p:nvPr/>
          </p:nvSpPr>
          <p:spPr>
            <a:xfrm>
              <a:off x="3991830" y="4545081"/>
              <a:ext cx="340158" cy="461665"/>
            </a:xfrm>
            <a:prstGeom prst="rect">
              <a:avLst/>
            </a:prstGeom>
            <a:noFill/>
          </p:spPr>
          <p:txBody>
            <a:bodyPr wrap="none" rtlCol="0">
              <a:spAutoFit/>
            </a:bodyPr>
            <a:lstStyle/>
            <a:p>
              <a:r>
                <a:rPr lang="en-US" altLang="zh-CN" sz="2400" dirty="0"/>
                <a:t>4</a:t>
              </a:r>
              <a:endParaRPr lang="zh-CN" altLang="en-US" sz="2400" dirty="0"/>
            </a:p>
          </p:txBody>
        </p:sp>
        <p:sp>
          <p:nvSpPr>
            <p:cNvPr id="43" name="文本框 42"/>
            <p:cNvSpPr txBox="1"/>
            <p:nvPr/>
          </p:nvSpPr>
          <p:spPr>
            <a:xfrm>
              <a:off x="5184697" y="5093944"/>
              <a:ext cx="340158" cy="461665"/>
            </a:xfrm>
            <a:prstGeom prst="rect">
              <a:avLst/>
            </a:prstGeom>
            <a:noFill/>
          </p:spPr>
          <p:txBody>
            <a:bodyPr wrap="none" rtlCol="0">
              <a:spAutoFit/>
            </a:bodyPr>
            <a:lstStyle/>
            <a:p>
              <a:r>
                <a:rPr lang="en-US" altLang="zh-CN" sz="2400" dirty="0"/>
                <a:t>4</a:t>
              </a:r>
              <a:endParaRPr lang="zh-CN" altLang="en-US" sz="2400" dirty="0"/>
            </a:p>
          </p:txBody>
        </p:sp>
        <p:sp>
          <p:nvSpPr>
            <p:cNvPr id="44" name="文本框 43"/>
            <p:cNvSpPr txBox="1"/>
            <p:nvPr/>
          </p:nvSpPr>
          <p:spPr>
            <a:xfrm>
              <a:off x="5551737" y="4573542"/>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45" name="文本框 44"/>
            <p:cNvSpPr txBox="1"/>
            <p:nvPr/>
          </p:nvSpPr>
          <p:spPr>
            <a:xfrm>
              <a:off x="6152810" y="4702630"/>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46" name="文本框 45"/>
            <p:cNvSpPr txBox="1"/>
            <p:nvPr/>
          </p:nvSpPr>
          <p:spPr>
            <a:xfrm>
              <a:off x="5762418" y="3939227"/>
              <a:ext cx="340158" cy="461665"/>
            </a:xfrm>
            <a:prstGeom prst="rect">
              <a:avLst/>
            </a:prstGeom>
            <a:noFill/>
          </p:spPr>
          <p:txBody>
            <a:bodyPr wrap="none" rtlCol="0">
              <a:spAutoFit/>
            </a:bodyPr>
            <a:lstStyle/>
            <a:p>
              <a:r>
                <a:rPr lang="en-US" altLang="zh-CN" sz="2400" dirty="0"/>
                <a:t>4</a:t>
              </a:r>
              <a:endParaRPr lang="zh-CN" altLang="en-US" sz="2400" dirty="0"/>
            </a:p>
          </p:txBody>
        </p:sp>
        <p:sp>
          <p:nvSpPr>
            <p:cNvPr id="47" name="文本框 46"/>
            <p:cNvSpPr txBox="1"/>
            <p:nvPr/>
          </p:nvSpPr>
          <p:spPr>
            <a:xfrm>
              <a:off x="5932497" y="3354702"/>
              <a:ext cx="340158" cy="461665"/>
            </a:xfrm>
            <a:prstGeom prst="rect">
              <a:avLst/>
            </a:prstGeom>
            <a:noFill/>
          </p:spPr>
          <p:txBody>
            <a:bodyPr wrap="none" rtlCol="0">
              <a:spAutoFit/>
            </a:bodyPr>
            <a:lstStyle/>
            <a:p>
              <a:r>
                <a:rPr lang="en-US" altLang="zh-CN" sz="2400" dirty="0"/>
                <a:t>7</a:t>
              </a:r>
              <a:endParaRPr lang="zh-CN" altLang="en-US" sz="2400" dirty="0"/>
            </a:p>
          </p:txBody>
        </p:sp>
        <p:sp>
          <p:nvSpPr>
            <p:cNvPr id="48" name="文本框 47"/>
            <p:cNvSpPr txBox="1"/>
            <p:nvPr/>
          </p:nvSpPr>
          <p:spPr>
            <a:xfrm>
              <a:off x="7058632" y="3180507"/>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49" name="文本框 48"/>
            <p:cNvSpPr txBox="1"/>
            <p:nvPr/>
          </p:nvSpPr>
          <p:spPr>
            <a:xfrm>
              <a:off x="7032846" y="3789508"/>
              <a:ext cx="340158" cy="461665"/>
            </a:xfrm>
            <a:prstGeom prst="rect">
              <a:avLst/>
            </a:prstGeom>
            <a:noFill/>
          </p:spPr>
          <p:txBody>
            <a:bodyPr wrap="none" rtlCol="0">
              <a:spAutoFit/>
            </a:bodyPr>
            <a:lstStyle/>
            <a:p>
              <a:r>
                <a:rPr lang="en-US" altLang="zh-CN" sz="2400" dirty="0"/>
                <a:t>7</a:t>
              </a:r>
              <a:endParaRPr lang="zh-CN" altLang="en-US" sz="2400" dirty="0"/>
            </a:p>
          </p:txBody>
        </p:sp>
        <p:sp>
          <p:nvSpPr>
            <p:cNvPr id="50" name="文本框 49"/>
            <p:cNvSpPr txBox="1"/>
            <p:nvPr/>
          </p:nvSpPr>
          <p:spPr>
            <a:xfrm>
              <a:off x="7652643" y="4166125"/>
              <a:ext cx="340158" cy="461665"/>
            </a:xfrm>
            <a:prstGeom prst="rect">
              <a:avLst/>
            </a:prstGeom>
            <a:noFill/>
          </p:spPr>
          <p:txBody>
            <a:bodyPr wrap="none" rtlCol="0">
              <a:spAutoFit/>
            </a:bodyPr>
            <a:lstStyle/>
            <a:p>
              <a:r>
                <a:rPr lang="en-US" altLang="zh-CN" sz="2400" dirty="0"/>
                <a:t>3</a:t>
              </a:r>
              <a:endParaRPr lang="zh-CN" altLang="en-US" sz="2400" dirty="0"/>
            </a:p>
          </p:txBody>
        </p:sp>
        <p:sp>
          <p:nvSpPr>
            <p:cNvPr id="51" name="文本框 50"/>
            <p:cNvSpPr txBox="1"/>
            <p:nvPr/>
          </p:nvSpPr>
          <p:spPr>
            <a:xfrm>
              <a:off x="6793153" y="4961514"/>
              <a:ext cx="340158" cy="461665"/>
            </a:xfrm>
            <a:prstGeom prst="rect">
              <a:avLst/>
            </a:prstGeom>
            <a:noFill/>
          </p:spPr>
          <p:txBody>
            <a:bodyPr wrap="none" rtlCol="0">
              <a:spAutoFit/>
            </a:bodyPr>
            <a:lstStyle/>
            <a:p>
              <a:r>
                <a:rPr lang="en-US" altLang="zh-CN" sz="2400" dirty="0"/>
                <a:t>5</a:t>
              </a:r>
              <a:endParaRPr lang="zh-CN" altLang="en-US" sz="2400" dirty="0"/>
            </a:p>
          </p:txBody>
        </p:sp>
        <p:sp>
          <p:nvSpPr>
            <p:cNvPr id="52" name="文本框 51"/>
            <p:cNvSpPr txBox="1"/>
            <p:nvPr/>
          </p:nvSpPr>
          <p:spPr>
            <a:xfrm>
              <a:off x="7992801" y="5118596"/>
              <a:ext cx="340158" cy="461665"/>
            </a:xfrm>
            <a:prstGeom prst="rect">
              <a:avLst/>
            </a:prstGeom>
            <a:noFill/>
          </p:spPr>
          <p:txBody>
            <a:bodyPr wrap="none" rtlCol="0">
              <a:spAutoFit/>
            </a:bodyPr>
            <a:lstStyle/>
            <a:p>
              <a:r>
                <a:rPr lang="en-US" altLang="zh-CN" sz="2400" dirty="0"/>
                <a:t>6</a:t>
              </a:r>
              <a:endParaRPr lang="zh-CN" altLang="en-US" sz="2400" dirty="0"/>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rPr>
              <a:t>搜索算法：</a:t>
            </a:r>
            <a:r>
              <a:rPr lang="en-US" altLang="zh-CN" dirty="0">
                <a:latin typeface="黑体" panose="02010609060101010101" pitchFamily="49" charset="-122"/>
              </a:rPr>
              <a:t>A*</a:t>
            </a:r>
            <a:r>
              <a:rPr lang="zh-CN" altLang="en-US" dirty="0">
                <a:latin typeface="黑体" panose="02010609060101010101" pitchFamily="49" charset="-122"/>
              </a:rPr>
              <a:t>算法性能分析</a:t>
            </a:r>
            <a:endParaRPr lang="zh-CN" altLang="en-US" dirty="0"/>
          </a:p>
        </p:txBody>
      </p:sp>
      <p:sp>
        <p:nvSpPr>
          <p:cNvPr id="3" name="内容占位符 2"/>
          <p:cNvSpPr>
            <a:spLocks noGrp="1"/>
          </p:cNvSpPr>
          <p:nvPr>
            <p:ph idx="1"/>
          </p:nvPr>
        </p:nvSpPr>
        <p:spPr/>
        <p:txBody>
          <a:bodyPr/>
          <a:lstStyle/>
          <a:p>
            <a:r>
              <a:rPr lang="en-US" altLang="zh-CN" dirty="0"/>
              <a:t>A*</a:t>
            </a:r>
            <a:r>
              <a:rPr lang="zh-CN" altLang="en-US" dirty="0"/>
              <a:t>算法的完备性和最优性取决于搜索问题和启发函数的性质</a:t>
            </a:r>
            <a:endParaRPr lang="zh-CN" altLang="en-US" dirty="0"/>
          </a:p>
          <a:p>
            <a:endParaRPr lang="zh-CN" altLang="en-US"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492330" y="1544650"/>
              <a:ext cx="11159528" cy="2194560"/>
            </p:xfrm>
            <a:graphic>
              <a:graphicData uri="http://schemas.openxmlformats.org/drawingml/2006/table">
                <a:tbl>
                  <a:tblPr firstRow="1" bandRow="1">
                    <a:tableStyleId>{5C22544A-7EE6-4342-B048-85BDC9FD1C3A}</a:tableStyleId>
                  </a:tblPr>
                  <a:tblGrid>
                    <a:gridCol w="1840323"/>
                    <a:gridCol w="9319205"/>
                  </a:tblGrid>
                  <a:tr h="348905">
                    <a:tc>
                      <a:txBody>
                        <a:bodyPr/>
                        <a:lstStyle/>
                        <a:p>
                          <a:pPr algn="ctr"/>
                          <a:r>
                            <a:rPr lang="zh-CN" sz="24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符号</a:t>
                          </a:r>
                          <a:endParaRPr lang="zh-CN" sz="24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24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含义</a:t>
                          </a:r>
                          <a:endParaRPr lang="zh-CN" sz="24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8052">
                    <a:tc>
                      <a:txBody>
                        <a:bodyPr/>
                        <a:lstStyle/>
                        <a:p>
                          <a:pPr algn="ctr"/>
                          <a14:m>
                            <m:oMathPara xmlns:m="http://schemas.openxmlformats.org/officeDocument/2006/math">
                              <m:oMathParaPr>
                                <m:jc m:val="centerGroup"/>
                              </m:oMathParaPr>
                              <m:oMath xmlns:m="http://schemas.openxmlformats.org/officeDocument/2006/math">
                                <m:r>
                                  <a:rPr lang="en-US" altLang="zh-CN" sz="2400" b="0" i="1" kern="100" dirty="0" smtClean="0">
                                    <a:effectLst/>
                                    <a:latin typeface="Cambria Math" panose="02040503050406030204" pitchFamily="18" charset="0"/>
                                    <a:ea typeface="华文楷体" panose="02010600040101010101" pitchFamily="2" charset="-122"/>
                                    <a:cs typeface="Times New Roman" panose="02020603050405020304" pitchFamily="16" charset="0"/>
                                  </a:rPr>
                                  <m:t>ℎ</m:t>
                                </m:r>
                                <m:d>
                                  <m:dPr>
                                    <m:ctrlPr>
                                      <a:rPr lang="en-US" altLang="zh-CN" sz="2400" b="0" i="1" kern="100" dirty="0" smtClean="0">
                                        <a:effectLst/>
                                        <a:latin typeface="Cambria Math" panose="02040503050406030204" pitchFamily="18" charset="0"/>
                                        <a:ea typeface="华文楷体" panose="02010600040101010101" pitchFamily="2" charset="-122"/>
                                        <a:cs typeface="Times New Roman" panose="02020603050405020304" pitchFamily="16" charset="0"/>
                                      </a:rPr>
                                    </m:ctrlPr>
                                  </m:dPr>
                                  <m:e>
                                    <m:r>
                                      <a:rPr lang="en-US" altLang="zh-CN" sz="2400" b="0" i="1" kern="100" dirty="0" smtClean="0">
                                        <a:effectLst/>
                                        <a:latin typeface="Cambria Math" panose="02040503050406030204" pitchFamily="18" charset="0"/>
                                        <a:ea typeface="华文楷体" panose="02010600040101010101" pitchFamily="2" charset="-122"/>
                                        <a:cs typeface="Times New Roman" panose="02020603050405020304" pitchFamily="16" charset="0"/>
                                      </a:rPr>
                                      <m:t>𝑛</m:t>
                                    </m:r>
                                  </m:e>
                                </m:d>
                              </m:oMath>
                            </m:oMathPara>
                          </a14:m>
                          <a:endParaRPr lang="zh-CN" sz="2400" b="0"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71755" lvl="1" algn="l"/>
                          <a:r>
                            <a:rPr lang="zh-CN" altLang="en-US" sz="2400" b="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节点</a:t>
                          </a:r>
                          <a14:m>
                            <m:oMath xmlns:m="http://schemas.openxmlformats.org/officeDocument/2006/math">
                              <m:r>
                                <a:rPr lang="en-US" altLang="zh-CN" sz="2400" b="0" i="1" kern="100" dirty="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𝑛</m:t>
                              </m:r>
                            </m:oMath>
                          </a14:m>
                          <a:r>
                            <a:rPr lang="zh-CN" altLang="en-US" sz="2400" b="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的启发函数取值</a:t>
                          </a:r>
                          <a:endParaRPr lang="zh-CN" sz="2400" b="0"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57016">
                    <a:tc>
                      <a:txBody>
                        <a:bodyPr/>
                        <a:lstStyle/>
                        <a:p>
                          <a:pPr algn="ctr"/>
                          <a14:m>
                            <m:oMathPara xmlns:m="http://schemas.openxmlformats.org/officeDocument/2006/math">
                              <m:oMathParaPr>
                                <m:jc m:val="centerGroup"/>
                              </m:oMathParaPr>
                              <m:oMath xmlns:m="http://schemas.openxmlformats.org/officeDocument/2006/math">
                                <m:r>
                                  <a:rPr lang="en-US" altLang="zh-CN" sz="2400" b="0" i="1" kern="100" smtClean="0">
                                    <a:effectLst/>
                                    <a:latin typeface="Cambria Math" panose="02040503050406030204" pitchFamily="18" charset="0"/>
                                    <a:ea typeface="华文楷体" panose="02010600040101010101" pitchFamily="2" charset="-122"/>
                                    <a:cs typeface="Times New Roman" panose="02020603050405020304" pitchFamily="16" charset="0"/>
                                  </a:rPr>
                                  <m:t>𝑔</m:t>
                                </m:r>
                                <m:r>
                                  <a:rPr lang="en-US" altLang="zh-CN" sz="2400" b="0" i="1" kern="100" smtClean="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b="0" i="1" kern="100" smtClean="0">
                                    <a:effectLst/>
                                    <a:latin typeface="Cambria Math" panose="02040503050406030204" pitchFamily="18" charset="0"/>
                                    <a:ea typeface="华文楷体" panose="02010600040101010101" pitchFamily="2" charset="-122"/>
                                    <a:cs typeface="Times New Roman" panose="02020603050405020304" pitchFamily="16" charset="0"/>
                                  </a:rPr>
                                  <m:t>𝑛</m:t>
                                </m:r>
                                <m:r>
                                  <a:rPr lang="en-US" altLang="zh-CN" sz="2400" b="0" i="1" kern="100" smtClean="0">
                                    <a:effectLst/>
                                    <a:latin typeface="Cambria Math" panose="02040503050406030204" pitchFamily="18" charset="0"/>
                                    <a:ea typeface="华文楷体" panose="02010600040101010101" pitchFamily="2" charset="-122"/>
                                    <a:cs typeface="Times New Roman" panose="02020603050405020304" pitchFamily="16" charset="0"/>
                                  </a:rPr>
                                  <m:t>)</m:t>
                                </m:r>
                              </m:oMath>
                            </m:oMathPara>
                          </a14:m>
                          <a:endParaRPr lang="zh-CN" sz="2400" b="0"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71755" lvl="1" algn="l"/>
                          <a:r>
                            <a:rPr lang="zh-CN" altLang="en-US" sz="2400" b="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从起始节点到节点</a:t>
                          </a:r>
                          <a14:m>
                            <m:oMath xmlns:m="http://schemas.openxmlformats.org/officeDocument/2006/math">
                              <m:r>
                                <a:rPr lang="en-US" altLang="zh-CN" sz="2400" b="0" i="1" kern="100" dirty="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𝑛</m:t>
                              </m:r>
                            </m:oMath>
                          </a14:m>
                          <a:r>
                            <a:rPr lang="zh-CN" altLang="en-US" sz="2400" b="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所对应路径的代价</a:t>
                          </a:r>
                          <a:endParaRPr lang="zh-CN" sz="2400" b="0"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8402">
                    <a:tc>
                      <a:txBody>
                        <a:bodyPr/>
                        <a:lstStyle/>
                        <a:p>
                          <a:pPr algn="ctr"/>
                          <a14:m>
                            <m:oMathPara xmlns:m="http://schemas.openxmlformats.org/officeDocument/2006/math">
                              <m:oMathParaPr>
                                <m:jc m:val="centerGroup"/>
                              </m:oMathParaPr>
                              <m:oMath xmlns:m="http://schemas.openxmlformats.org/officeDocument/2006/math">
                                <m:r>
                                  <a:rPr lang="en-US" altLang="zh-CN" sz="2400" b="0" i="1" kern="100" smtClean="0">
                                    <a:effectLst/>
                                    <a:latin typeface="Cambria Math" panose="02040503050406030204" pitchFamily="18" charset="0"/>
                                    <a:ea typeface="华文楷体" panose="02010600040101010101" pitchFamily="2" charset="-122"/>
                                    <a:cs typeface="Times New Roman" panose="02020603050405020304" pitchFamily="16" charset="0"/>
                                  </a:rPr>
                                  <m:t>𝑓</m:t>
                                </m:r>
                                <m:r>
                                  <a:rPr lang="en-US" altLang="zh-CN" sz="2400" b="0" i="1" kern="100" smtClean="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b="0" i="1" kern="100" smtClean="0">
                                    <a:effectLst/>
                                    <a:latin typeface="Cambria Math" panose="02040503050406030204" pitchFamily="18" charset="0"/>
                                    <a:ea typeface="华文楷体" panose="02010600040101010101" pitchFamily="2" charset="-122"/>
                                    <a:cs typeface="Times New Roman" panose="02020603050405020304" pitchFamily="16" charset="0"/>
                                  </a:rPr>
                                  <m:t>𝑛</m:t>
                                </m:r>
                                <m:r>
                                  <a:rPr lang="en-US" altLang="zh-CN" sz="2400" b="0" i="1" kern="100" smtClean="0">
                                    <a:effectLst/>
                                    <a:latin typeface="Cambria Math" panose="02040503050406030204" pitchFamily="18" charset="0"/>
                                    <a:ea typeface="华文楷体" panose="02010600040101010101" pitchFamily="2" charset="-122"/>
                                    <a:cs typeface="Times New Roman" panose="02020603050405020304" pitchFamily="16" charset="0"/>
                                  </a:rPr>
                                  <m:t>)</m:t>
                                </m:r>
                              </m:oMath>
                            </m:oMathPara>
                          </a14:m>
                          <a:endParaRPr lang="zh-CN" sz="2400" b="0"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71755" lvl="1" algn="l"/>
                          <a:r>
                            <a:rPr lang="zh-CN" altLang="en-US" sz="2400" b="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节点</a:t>
                          </a:r>
                          <a14:m>
                            <m:oMath xmlns:m="http://schemas.openxmlformats.org/officeDocument/2006/math">
                              <m:r>
                                <a:rPr lang="en-US" altLang="zh-CN" sz="2400" b="0" i="1" kern="100" dirty="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𝑛</m:t>
                              </m:r>
                            </m:oMath>
                          </a14:m>
                          <a:r>
                            <a:rPr lang="zh-CN" altLang="en-US" sz="2400" b="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的评价函数取值</a:t>
                          </a:r>
                          <a:endParaRPr lang="zh-CN" sz="2400" b="0"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593">
                    <a:tc>
                      <a:txBody>
                        <a:bodyPr/>
                        <a:lstStyle/>
                        <a:p>
                          <a:pPr algn="ctr"/>
                          <a14:m>
                            <m:oMathPara xmlns:m="http://schemas.openxmlformats.org/officeDocument/2006/math">
                              <m:oMathParaPr>
                                <m:jc m:val="centerGroup"/>
                              </m:oMathParaPr>
                              <m:oMath xmlns:m="http://schemas.openxmlformats.org/officeDocument/2006/math">
                                <m:r>
                                  <a:rPr lang="en-US" sz="2400" b="0" i="1"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𝑐</m:t>
                                </m:r>
                                <m:r>
                                  <a:rPr lang="en-US" sz="2400" b="0" i="1"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r>
                                  <a:rPr lang="en-US" sz="2400" b="0" i="1"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𝑛</m:t>
                                </m:r>
                                <m:r>
                                  <a:rPr lang="en-US" sz="2400" b="0" i="1"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r>
                                  <a:rPr lang="en-US" sz="2400" b="0" i="1"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𝑎</m:t>
                                </m:r>
                                <m:r>
                                  <a:rPr lang="en-US" sz="2400" b="0" i="1"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en-US" sz="2400" b="0" i="1"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ctrlPr>
                                  </m:sSupPr>
                                  <m:e>
                                    <m:r>
                                      <a:rPr lang="en-US" sz="2400" b="0" i="1"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𝑛</m:t>
                                    </m:r>
                                  </m:e>
                                  <m:sup>
                                    <m:r>
                                      <a:rPr lang="en-US" sz="2400" b="0" i="1"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sup>
                                </m:sSup>
                                <m:r>
                                  <a:rPr lang="en-US" sz="2400" b="0" i="1"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oMath>
                            </m:oMathPara>
                          </a14:m>
                          <a:endParaRPr lang="zh-CN" sz="2400" b="0"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71755" lvl="1" algn="l"/>
                          <a:r>
                            <a:rPr lang="zh-CN" altLang="en-US" sz="2400" b="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从节点</a:t>
                          </a:r>
                          <a14:m>
                            <m:oMath xmlns:m="http://schemas.openxmlformats.org/officeDocument/2006/math">
                              <m:r>
                                <a:rPr lang="en-US" altLang="zh-CN" sz="2400" b="0" i="1" kern="100" dirty="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𝑛</m:t>
                              </m:r>
                            </m:oMath>
                          </a14:m>
                          <a:r>
                            <a:rPr lang="zh-CN" altLang="en-US" sz="2400" b="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执行行动</a:t>
                          </a:r>
                          <a14:m>
                            <m:oMath xmlns:m="http://schemas.openxmlformats.org/officeDocument/2006/math">
                              <m:r>
                                <a:rPr lang="en-US" altLang="zh-CN" sz="2400" b="0" i="1" kern="100" dirty="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𝑎</m:t>
                              </m:r>
                            </m:oMath>
                          </a14:m>
                          <a:r>
                            <a:rPr lang="zh-CN" altLang="en-US" sz="2400" b="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到达节点</a:t>
                          </a:r>
                          <a14:m>
                            <m:oMath xmlns:m="http://schemas.openxmlformats.org/officeDocument/2006/math">
                              <m:r>
                                <a:rPr lang="en-US" altLang="zh-CN" sz="2400" b="0" i="1" kern="100" dirty="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𝑛</m:t>
                              </m:r>
                              <m:r>
                                <a:rPr lang="en-US" altLang="zh-CN" sz="2400" b="0" i="1" kern="100" dirty="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m:t>
                              </m:r>
                            </m:oMath>
                          </a14:m>
                          <a:r>
                            <a:rPr lang="zh-CN" altLang="en-US" sz="2400" b="0"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的单步代价</a:t>
                          </a:r>
                          <a:endParaRPr lang="zh-CN" sz="2400" b="0"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5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lang="en-US" altLang="zh-CN" sz="2400" b="0" i="1" kern="100" smtClean="0">
                                        <a:effectLst/>
                                        <a:latin typeface="Cambria Math" panose="02040503050406030204" pitchFamily="18" charset="0"/>
                                        <a:ea typeface="华文楷体" panose="02010600040101010101" pitchFamily="2" charset="-122"/>
                                        <a:cs typeface="Times New Roman" panose="02020603050405020304" pitchFamily="16" charset="0"/>
                                      </a:rPr>
                                    </m:ctrlPr>
                                  </m:sSupPr>
                                  <m:e>
                                    <m:r>
                                      <m:rPr>
                                        <m:sty m:val="p"/>
                                      </m:rPr>
                                      <a:rPr lang="en-US" altLang="zh-CN" sz="2400" b="0" i="0" kern="100" smtClean="0">
                                        <a:effectLst/>
                                        <a:latin typeface="Cambria Math" panose="02040503050406030204" pitchFamily="18" charset="0"/>
                                        <a:ea typeface="华文楷体" panose="02010600040101010101" pitchFamily="2" charset="-122"/>
                                        <a:cs typeface="Times New Roman" panose="02020603050405020304" pitchFamily="16" charset="0"/>
                                      </a:rPr>
                                      <m:t>h</m:t>
                                    </m:r>
                                  </m:e>
                                  <m:sup>
                                    <m:r>
                                      <a:rPr lang="en-US" altLang="zh-CN" sz="2400" b="0" i="0" kern="100" smtClean="0">
                                        <a:effectLst/>
                                        <a:latin typeface="Cambria Math" panose="02040503050406030204" pitchFamily="18" charset="0"/>
                                        <a:ea typeface="华文楷体" panose="02010600040101010101" pitchFamily="2" charset="-122"/>
                                        <a:cs typeface="Times New Roman" panose="02020603050405020304" pitchFamily="16" charset="0"/>
                                      </a:rPr>
                                      <m:t>∗</m:t>
                                    </m:r>
                                  </m:sup>
                                </m:sSup>
                                <m:r>
                                  <a:rPr lang="en-US" altLang="zh-CN" sz="2400" b="0" i="1" kern="100" smtClean="0">
                                    <a:effectLst/>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b="0" i="1" kern="100" smtClean="0">
                                    <a:effectLst/>
                                    <a:latin typeface="Cambria Math" panose="02040503050406030204" pitchFamily="18" charset="0"/>
                                    <a:ea typeface="华文楷体" panose="02010600040101010101" pitchFamily="2" charset="-122"/>
                                    <a:cs typeface="Times New Roman" panose="02020603050405020304" pitchFamily="16" charset="0"/>
                                  </a:rPr>
                                  <m:t>𝑛</m:t>
                                </m:r>
                                <m:r>
                                  <a:rPr lang="en-US" altLang="zh-CN" sz="2400" b="0" i="1" kern="100" smtClean="0">
                                    <a:effectLst/>
                                    <a:latin typeface="Cambria Math" panose="02040503050406030204" pitchFamily="18" charset="0"/>
                                    <a:ea typeface="华文楷体" panose="02010600040101010101" pitchFamily="2" charset="-122"/>
                                    <a:cs typeface="Times New Roman" panose="02020603050405020304" pitchFamily="16" charset="0"/>
                                  </a:rPr>
                                  <m:t>)</m:t>
                                </m:r>
                              </m:oMath>
                            </m:oMathPara>
                          </a14:m>
                          <a:endParaRPr lang="zh-CN" altLang="zh-CN" sz="2400" b="0"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71755" lvl="1" algn="l"/>
                          <a:r>
                            <a:rPr lang="zh-CN" altLang="en-US" sz="2400" b="0" kern="100" dirty="0">
                              <a:effectLst/>
                              <a:latin typeface="Times New Roman" panose="02020603050405020304" pitchFamily="16" charset="0"/>
                              <a:ea typeface="华文楷体" panose="02010600040101010101" pitchFamily="2" charset="-122"/>
                              <a:cs typeface="Times New Roman" panose="02020603050405020304" pitchFamily="16" charset="0"/>
                            </a:rPr>
                            <a:t>从节点</a:t>
                          </a:r>
                          <a14:m>
                            <m:oMath xmlns:m="http://schemas.openxmlformats.org/officeDocument/2006/math">
                              <m:r>
                                <a:rPr lang="en-US" altLang="zh-CN" sz="2400" b="0" i="1" kern="100" dirty="0" smtClean="0">
                                  <a:effectLst/>
                                  <a:latin typeface="Cambria Math" panose="02040503050406030204" pitchFamily="18" charset="0"/>
                                  <a:ea typeface="华文楷体" panose="02010600040101010101" pitchFamily="2" charset="-122"/>
                                  <a:cs typeface="Times New Roman" panose="02020603050405020304" pitchFamily="16" charset="0"/>
                                </a:rPr>
                                <m:t>𝑛</m:t>
                              </m:r>
                            </m:oMath>
                          </a14:m>
                          <a:r>
                            <a:rPr lang="zh-CN" altLang="en-US" sz="2400" b="0" kern="100" dirty="0">
                              <a:effectLst/>
                              <a:latin typeface="Times New Roman" panose="02020603050405020304" pitchFamily="16" charset="0"/>
                              <a:ea typeface="华文楷体" panose="02010600040101010101" pitchFamily="2" charset="-122"/>
                              <a:cs typeface="Times New Roman" panose="02020603050405020304" pitchFamily="16" charset="0"/>
                            </a:rPr>
                            <a:t>出发到达终止节点的最小代价</a:t>
                          </a:r>
                          <a:endParaRPr lang="zh-CN" sz="2400" b="0"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4" name="表格 3"/>
              <p:cNvGraphicFramePr>
                <a:graphicFrameLocks noGrp="1"/>
              </p:cNvGraphicFramePr>
              <p:nvPr/>
            </p:nvGraphicFramePr>
            <p:xfrm>
              <a:off x="492330" y="1544650"/>
              <a:ext cx="11159528" cy="2194560"/>
            </p:xfrm>
            <a:graphic>
              <a:graphicData uri="http://schemas.openxmlformats.org/drawingml/2006/table">
                <a:tbl>
                  <a:tblPr firstRow="1" bandRow="1">
                    <a:tableStyleId>{5C22544A-7EE6-4342-B048-85BDC9FD1C3A}</a:tableStyleId>
                  </a:tblPr>
                  <a:tblGrid>
                    <a:gridCol w="1840323"/>
                    <a:gridCol w="9319205"/>
                  </a:tblGrid>
                  <a:tr h="348905">
                    <a:tc>
                      <a:txBody>
                        <a:bodyPr/>
                        <a:lstStyle/>
                        <a:p>
                          <a:pPr algn="ctr"/>
                          <a:r>
                            <a:rPr lang="zh-CN" sz="24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符号</a:t>
                          </a:r>
                          <a:endParaRPr lang="zh-CN" sz="24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24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含义</a:t>
                          </a:r>
                          <a:endParaRPr lang="zh-CN" sz="24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6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36576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36576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36576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36576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nvGraphicFramePr>
            <p:xfrm>
              <a:off x="492330" y="3982850"/>
              <a:ext cx="11159528" cy="2468880"/>
            </p:xfrm>
            <a:graphic>
              <a:graphicData uri="http://schemas.openxmlformats.org/drawingml/2006/table">
                <a:tbl>
                  <a:tblPr firstRow="1" bandRow="1">
                    <a:tableStyleId>{5C22544A-7EE6-4342-B048-85BDC9FD1C3A}</a:tableStyleId>
                  </a:tblPr>
                  <a:tblGrid>
                    <a:gridCol w="2792046"/>
                    <a:gridCol w="6033795"/>
                    <a:gridCol w="2333687"/>
                  </a:tblGrid>
                  <a:tr h="507884">
                    <a:tc>
                      <a:txBody>
                        <a:bodyPr/>
                        <a:lstStyle/>
                        <a:p>
                          <a:pPr algn="ctr"/>
                          <a:r>
                            <a:rPr lang="zh-CN" altLang="en-US"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rPr>
                            <a:t>辅助信息</a:t>
                          </a:r>
                          <a:endParaRPr lang="zh-CN" altLang="en-US"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rPr>
                            <a:t>所求解问题之外、与所求解</a:t>
                          </a:r>
                          <a:endParaRPr lang="en-US" altLang="zh-CN"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endParaRPr>
                        </a:p>
                        <a:p>
                          <a:pPr algn="ctr"/>
                          <a:r>
                            <a:rPr lang="zh-CN" altLang="en-US"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rPr>
                            <a:t>问题相关的特定信息或知识。</a:t>
                          </a:r>
                          <a:endParaRPr lang="zh-CN" altLang="en-US"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2257">
                    <a:tc>
                      <a:txBody>
                        <a:bodyPr/>
                        <a:lstStyle/>
                        <a:p>
                          <a:pPr algn="ctr"/>
                          <a:r>
                            <a:rPr lang="zh-CN" altLang="en-US" sz="2400" b="0" dirty="0">
                              <a:latin typeface="华文楷体" panose="02010600040101010101" pitchFamily="2" charset="-122"/>
                              <a:ea typeface="华文楷体" panose="02010600040101010101" pitchFamily="2" charset="-122"/>
                              <a:cs typeface="Times New Roman" panose="02020603050405020304" pitchFamily="16" charset="0"/>
                            </a:rPr>
                            <a:t>评价函数</a:t>
                          </a:r>
                          <a14:m>
                            <m:oMath xmlns:m="http://schemas.openxmlformats.org/officeDocument/2006/math">
                              <m:r>
                                <a:rPr lang="en-US" altLang="zh-CN" sz="2400" b="0" i="1" dirty="0" smtClean="0">
                                  <a:solidFill>
                                    <a:srgbClr val="C00000"/>
                                  </a:solidFill>
                                  <a:latin typeface="Cambria Math" panose="02040503050406030204" pitchFamily="18" charset="0"/>
                                  <a:ea typeface="华文楷体" panose="02010600040101010101" pitchFamily="2" charset="-122"/>
                                  <a:cs typeface="Times New Roman" panose="02020603050405020304" pitchFamily="16" charset="0"/>
                                </a:rPr>
                                <m:t>𝑓</m:t>
                              </m:r>
                              <m:r>
                                <a:rPr lang="en-US" altLang="zh-CN" sz="2400" b="0" i="1" dirty="0" smtClean="0">
                                  <a:solidFill>
                                    <a:srgbClr val="C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b="0" i="1" dirty="0" smtClean="0">
                                  <a:solidFill>
                                    <a:srgbClr val="C00000"/>
                                  </a:solidFill>
                                  <a:latin typeface="Cambria Math" panose="02040503050406030204" pitchFamily="18" charset="0"/>
                                  <a:ea typeface="华文楷体" panose="02010600040101010101" pitchFamily="2" charset="-122"/>
                                  <a:cs typeface="Times New Roman" panose="02020603050405020304" pitchFamily="16" charset="0"/>
                                </a:rPr>
                                <m:t>𝑛</m:t>
                              </m:r>
                              <m:r>
                                <a:rPr lang="en-US" altLang="zh-CN" sz="2400" b="0" i="1" dirty="0" smtClean="0">
                                  <a:solidFill>
                                    <a:srgbClr val="C00000"/>
                                  </a:solidFill>
                                  <a:latin typeface="Cambria Math" panose="02040503050406030204" pitchFamily="18" charset="0"/>
                                  <a:ea typeface="华文楷体" panose="02010600040101010101" pitchFamily="2" charset="-122"/>
                                  <a:cs typeface="Times New Roman" panose="02020603050405020304" pitchFamily="16" charset="0"/>
                                </a:rPr>
                                <m:t>)</m:t>
                              </m:r>
                            </m:oMath>
                          </a14:m>
                          <a:r>
                            <a:rPr lang="en-US" altLang="zh-CN" sz="2400" b="0" dirty="0">
                              <a:latin typeface="华文楷体" panose="02010600040101010101" pitchFamily="2" charset="-122"/>
                              <a:ea typeface="华文楷体" panose="02010600040101010101" pitchFamily="2" charset="-122"/>
                              <a:cs typeface="Times New Roman" panose="02020603050405020304" pitchFamily="16" charset="0"/>
                            </a:rPr>
                            <a:t> (evaluation function)</a:t>
                          </a:r>
                          <a:endParaRPr lang="zh-CN" altLang="en-US" sz="2400" b="0" dirty="0">
                            <a:solidFill>
                              <a:srgbClr val="C00000"/>
                            </a:solidFill>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latin typeface="华文楷体" panose="02010600040101010101" pitchFamily="2" charset="-122"/>
                              <a:ea typeface="华文楷体" panose="02010600040101010101" pitchFamily="2" charset="-122"/>
                              <a:cs typeface="Times New Roman" panose="02020603050405020304" pitchFamily="16" charset="0"/>
                            </a:rPr>
                            <a:t>从当前节点</a:t>
                          </a:r>
                          <a14:m>
                            <m:oMath xmlns:m="http://schemas.openxmlformats.org/officeDocument/2006/math">
                              <m:r>
                                <a:rPr lang="en-US" altLang="zh-CN" sz="2400" b="0" i="1" smtClean="0">
                                  <a:latin typeface="Cambria Math" panose="02040503050406030204"/>
                                  <a:ea typeface="黑体" panose="02010609060101010101" pitchFamily="49" charset="-122"/>
                                </a:rPr>
                                <m:t>𝑛</m:t>
                              </m:r>
                            </m:oMath>
                          </a14:m>
                          <a:r>
                            <a:rPr lang="zh-CN" altLang="en-US" sz="2400" b="0" dirty="0">
                              <a:latin typeface="华文楷体" panose="02010600040101010101" pitchFamily="2" charset="-122"/>
                              <a:ea typeface="华文楷体" panose="02010600040101010101" pitchFamily="2" charset="-122"/>
                              <a:cs typeface="Times New Roman" panose="02020603050405020304" pitchFamily="16" charset="0"/>
                            </a:rPr>
                            <a:t>出发，根据评价函数来选择后续结点。</a:t>
                          </a:r>
                          <a:endParaRPr lang="zh-CN" altLang="en-US" sz="2400" b="0" dirty="0">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latin typeface="华文楷体" panose="02010600040101010101" pitchFamily="2" charset="-122"/>
                              <a:ea typeface="华文楷体" panose="02010600040101010101" pitchFamily="2" charset="-122"/>
                              <a:cs typeface="Times New Roman" panose="02020603050405020304" pitchFamily="16" charset="0"/>
                            </a:rPr>
                            <a:t>下一个结点是谁？</a:t>
                          </a:r>
                          <a:endParaRPr lang="zh-CN" altLang="en-US" sz="2400" b="0" dirty="0">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03224">
                    <a:tc>
                      <a:txBody>
                        <a:bodyPr/>
                        <a:lstStyle/>
                        <a:p>
                          <a:pPr marL="0" algn="ctr" defTabSz="685800" rtl="0" eaLnBrk="1" latinLnBrk="0" hangingPunct="1"/>
                          <a:r>
                            <a:rPr lang="zh-CN" altLang="en-US" sz="2400" b="0" dirty="0">
                              <a:latin typeface="华文楷体" panose="02010600040101010101" pitchFamily="2" charset="-122"/>
                              <a:ea typeface="华文楷体" panose="02010600040101010101" pitchFamily="2" charset="-122"/>
                              <a:cs typeface="Times New Roman" panose="02020603050405020304" pitchFamily="16" charset="0"/>
                            </a:rPr>
                            <a:t>启发函数</a:t>
                          </a:r>
                          <a14:m>
                            <m:oMath xmlns:m="http://schemas.openxmlformats.org/officeDocument/2006/math">
                              <m:r>
                                <a:rPr lang="en-US" altLang="zh-CN" sz="2400" b="0" i="1" kern="1200" dirty="0" smtClean="0">
                                  <a:solidFill>
                                    <a:srgbClr val="C00000"/>
                                  </a:solidFill>
                                  <a:latin typeface="Cambria Math" panose="02040503050406030204" pitchFamily="18" charset="0"/>
                                  <a:ea typeface="华文楷体" panose="02010600040101010101" pitchFamily="2" charset="-122"/>
                                  <a:cs typeface="Times New Roman" panose="02020603050405020304" pitchFamily="16" charset="0"/>
                                </a:rPr>
                                <m:t>ℎ</m:t>
                              </m:r>
                              <m:r>
                                <a:rPr lang="en-US" altLang="zh-CN" sz="2400" b="0" i="1" kern="1200" dirty="0" smtClean="0">
                                  <a:solidFill>
                                    <a:srgbClr val="C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b="0" i="1" kern="1200" dirty="0" smtClean="0">
                                  <a:solidFill>
                                    <a:srgbClr val="C00000"/>
                                  </a:solidFill>
                                  <a:latin typeface="Cambria Math" panose="02040503050406030204" pitchFamily="18" charset="0"/>
                                  <a:ea typeface="华文楷体" panose="02010600040101010101" pitchFamily="2" charset="-122"/>
                                  <a:cs typeface="Times New Roman" panose="02020603050405020304" pitchFamily="16" charset="0"/>
                                </a:rPr>
                                <m:t>𝑛</m:t>
                              </m:r>
                              <m:r>
                                <a:rPr lang="en-US" altLang="zh-CN" sz="2400" b="0" i="1" kern="1200" dirty="0" smtClean="0">
                                  <a:solidFill>
                                    <a:srgbClr val="C00000"/>
                                  </a:solidFill>
                                  <a:latin typeface="Cambria Math" panose="02040503050406030204" pitchFamily="18" charset="0"/>
                                  <a:ea typeface="华文楷体" panose="02010600040101010101" pitchFamily="2" charset="-122"/>
                                  <a:cs typeface="Times New Roman" panose="02020603050405020304" pitchFamily="16" charset="0"/>
                                </a:rPr>
                                <m:t>)</m:t>
                              </m:r>
                            </m:oMath>
                          </a14:m>
                          <a:r>
                            <a:rPr lang="en-US" altLang="zh-CN" sz="2400" b="0" dirty="0">
                              <a:latin typeface="华文楷体" panose="02010600040101010101" pitchFamily="2" charset="-122"/>
                              <a:ea typeface="华文楷体" panose="02010600040101010101" pitchFamily="2" charset="-122"/>
                              <a:cs typeface="Times New Roman" panose="02020603050405020304" pitchFamily="16" charset="0"/>
                            </a:rPr>
                            <a:t> (heuristic</a:t>
                          </a:r>
                          <a:r>
                            <a:rPr lang="en-US" altLang="zh-CN" sz="2400" b="0" baseline="0" dirty="0">
                              <a:latin typeface="华文楷体" panose="02010600040101010101" pitchFamily="2" charset="-122"/>
                              <a:ea typeface="华文楷体" panose="02010600040101010101" pitchFamily="2" charset="-122"/>
                              <a:cs typeface="Times New Roman" panose="02020603050405020304" pitchFamily="16" charset="0"/>
                            </a:rPr>
                            <a:t> function</a:t>
                          </a:r>
                          <a:r>
                            <a:rPr lang="en-US" altLang="zh-CN" sz="2400" b="0" dirty="0">
                              <a:latin typeface="华文楷体" panose="02010600040101010101" pitchFamily="2" charset="-122"/>
                              <a:ea typeface="华文楷体" panose="02010600040101010101" pitchFamily="2" charset="-122"/>
                              <a:cs typeface="Times New Roman" panose="02020603050405020304" pitchFamily="16" charset="0"/>
                            </a:rPr>
                            <a:t>)</a:t>
                          </a:r>
                          <a:endParaRPr lang="zh-CN" altLang="en-US" sz="2400" b="0"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latin typeface="华文楷体" panose="02010600040101010101" pitchFamily="2" charset="-122"/>
                              <a:ea typeface="华文楷体" panose="02010600040101010101" pitchFamily="2" charset="-122"/>
                              <a:cs typeface="Times New Roman" panose="02020603050405020304" pitchFamily="16" charset="0"/>
                            </a:rPr>
                            <a:t>结点</a:t>
                          </a:r>
                          <a14:m>
                            <m:oMath xmlns:m="http://schemas.openxmlformats.org/officeDocument/2006/math">
                              <m:r>
                                <a:rPr lang="en-US" altLang="zh-CN" sz="2400" b="0" i="1" smtClean="0">
                                  <a:latin typeface="Cambria Math" panose="02040503050406030204"/>
                                  <a:ea typeface="黑体" panose="02010609060101010101" pitchFamily="49" charset="-122"/>
                                </a:rPr>
                                <m:t>𝑛</m:t>
                              </m:r>
                            </m:oMath>
                          </a14:m>
                          <a:r>
                            <a:rPr lang="zh-CN" altLang="en-US" sz="2400" b="0" dirty="0">
                              <a:latin typeface="华文楷体" panose="02010600040101010101" pitchFamily="2" charset="-122"/>
                              <a:ea typeface="华文楷体" panose="02010600040101010101" pitchFamily="2" charset="-122"/>
                              <a:cs typeface="Times New Roman" panose="02020603050405020304" pitchFamily="16" charset="0"/>
                            </a:rPr>
                            <a:t>到目标结点之间所形成路径的最小代价值，这里用两点之间的直线距离。</a:t>
                          </a:r>
                          <a:endParaRPr lang="zh-CN" altLang="en-US" sz="2400" b="0" dirty="0">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latin typeface="华文楷体" panose="02010600040101010101" pitchFamily="2" charset="-122"/>
                              <a:ea typeface="华文楷体" panose="02010600040101010101" pitchFamily="2" charset="-122"/>
                              <a:cs typeface="Times New Roman" panose="02020603050405020304" pitchFamily="16" charset="0"/>
                            </a:rPr>
                            <a:t>完成任务至少还需要多少代价？</a:t>
                          </a:r>
                          <a:endParaRPr lang="zh-CN" altLang="en-US" sz="2400" b="0" dirty="0">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8" name="表格 7"/>
              <p:cNvGraphicFramePr>
                <a:graphicFrameLocks noGrp="1"/>
              </p:cNvGraphicFramePr>
              <p:nvPr/>
            </p:nvGraphicFramePr>
            <p:xfrm>
              <a:off x="492330" y="3982850"/>
              <a:ext cx="11159528" cy="2468880"/>
            </p:xfrm>
            <a:graphic>
              <a:graphicData uri="http://schemas.openxmlformats.org/drawingml/2006/table">
                <a:tbl>
                  <a:tblPr firstRow="1" bandRow="1">
                    <a:tableStyleId>{5C22544A-7EE6-4342-B048-85BDC9FD1C3A}</a:tableStyleId>
                  </a:tblPr>
                  <a:tblGrid>
                    <a:gridCol w="2792046"/>
                    <a:gridCol w="6033795"/>
                    <a:gridCol w="2333687"/>
                  </a:tblGrid>
                  <a:tr h="507884">
                    <a:tc>
                      <a:txBody>
                        <a:bodyPr/>
                        <a:lstStyle/>
                        <a:p>
                          <a:pPr algn="ctr"/>
                          <a:r>
                            <a:rPr lang="zh-CN" altLang="en-US"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rPr>
                            <a:t>辅助信息</a:t>
                          </a:r>
                          <a:endParaRPr lang="zh-CN" altLang="en-US"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rPr>
                            <a:t>所求解问题之外、与所求解</a:t>
                          </a:r>
                          <a:endParaRPr lang="en-US" altLang="zh-CN"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endParaRPr>
                        </a:p>
                        <a:p>
                          <a:pPr algn="ctr"/>
                          <a:r>
                            <a:rPr lang="zh-CN" altLang="en-US"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rPr>
                            <a:t>问题相关的特定信息或知识。</a:t>
                          </a:r>
                          <a:endParaRPr lang="zh-CN" altLang="en-US"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dirty="0">
                            <a:solidFill>
                              <a:schemeClr val="tx1"/>
                            </a:solidFill>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2296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r>
                            <a:rPr lang="zh-CN" altLang="en-US" sz="2400" b="0" dirty="0">
                              <a:latin typeface="华文楷体" panose="02010600040101010101" pitchFamily="2" charset="-122"/>
                              <a:ea typeface="华文楷体" panose="02010600040101010101" pitchFamily="2" charset="-122"/>
                              <a:cs typeface="Times New Roman" panose="02020603050405020304" pitchFamily="16" charset="0"/>
                            </a:rPr>
                            <a:t>下一个结点是谁？</a:t>
                          </a:r>
                          <a:endParaRPr lang="zh-CN" altLang="en-US" sz="2400" b="0" dirty="0">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2296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r>
                            <a:rPr lang="zh-CN" altLang="en-US" sz="2400" b="0" dirty="0">
                              <a:latin typeface="华文楷体" panose="02010600040101010101" pitchFamily="2" charset="-122"/>
                              <a:ea typeface="华文楷体" panose="02010600040101010101" pitchFamily="2" charset="-122"/>
                              <a:cs typeface="Times New Roman" panose="02020603050405020304" pitchFamily="16" charset="0"/>
                            </a:rPr>
                            <a:t>完成任务至少还需要多少代价？</a:t>
                          </a:r>
                          <a:endParaRPr lang="zh-CN" altLang="en-US" sz="2400" b="0" dirty="0">
                            <a:latin typeface="华文楷体" panose="02010600040101010101" pitchFamily="2" charset="-122"/>
                            <a:ea typeface="华文楷体" panose="02010600040101010101" pitchFamily="2" charset="-122"/>
                            <a:cs typeface="Times New Roman" panose="02020603050405020304" pitchFamily="1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搜索算法：</a:t>
            </a:r>
            <a:r>
              <a:rPr lang="en-US" altLang="zh-CN" dirty="0"/>
              <a:t>A*</a:t>
            </a:r>
            <a:r>
              <a:rPr lang="zh-CN" altLang="en-US" dirty="0"/>
              <a:t>算法性能分析</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启发函数需要满足如下两种性质：</a:t>
                </a:r>
                <a:endParaRPr lang="zh-CN" altLang="en-US" dirty="0"/>
              </a:p>
              <a:p>
                <a:pPr lvl="1"/>
                <a:r>
                  <a:rPr lang="zh-CN" altLang="zh-CN" sz="3200" b="1" dirty="0">
                    <a:solidFill>
                      <a:srgbClr val="000000"/>
                    </a:solidFill>
                    <a:latin typeface="Times New Roman" panose="02020603050405020304" pitchFamily="16" charset="0"/>
                    <a:cs typeface="Times New Roman" panose="02020603050405020304" pitchFamily="16" charset="0"/>
                  </a:rPr>
                  <a:t>可容性</a:t>
                </a:r>
                <a:r>
                  <a:rPr lang="en-US" altLang="zh-CN" sz="3200" b="1" dirty="0">
                    <a:solidFill>
                      <a:srgbClr val="000000"/>
                    </a:solidFill>
                    <a:latin typeface="Times New Roman" panose="02020603050405020304" pitchFamily="16" charset="0"/>
                    <a:cs typeface="Times New Roman" panose="02020603050405020304" pitchFamily="16" charset="0"/>
                  </a:rPr>
                  <a:t>(</a:t>
                </a:r>
                <a:r>
                  <a:rPr lang="en-US" altLang="zh-CN" sz="3200" b="1" dirty="0">
                    <a:solidFill>
                      <a:srgbClr val="000000"/>
                    </a:solidFill>
                    <a:latin typeface="Times New Roman" panose="02020603050405020304" pitchFamily="16" charset="0"/>
                  </a:rPr>
                  <a:t>admissible</a:t>
                </a:r>
                <a:r>
                  <a:rPr lang="en-US" altLang="zh-CN" sz="3200" b="1" dirty="0">
                    <a:solidFill>
                      <a:srgbClr val="000000"/>
                    </a:solidFill>
                    <a:latin typeface="Times New Roman" panose="02020603050405020304" pitchFamily="16" charset="0"/>
                    <a:cs typeface="Times New Roman" panose="02020603050405020304" pitchFamily="16" charset="0"/>
                  </a:rPr>
                  <a:t>)</a:t>
                </a:r>
                <a:r>
                  <a:rPr lang="zh-CN" altLang="zh-CN" sz="3200" b="1" dirty="0">
                    <a:solidFill>
                      <a:srgbClr val="000000"/>
                    </a:solidFill>
                    <a:latin typeface="Times New Roman" panose="02020603050405020304" pitchFamily="16" charset="0"/>
                    <a:cs typeface="Times New Roman" panose="02020603050405020304" pitchFamily="16" charset="0"/>
                  </a:rPr>
                  <a:t>：</a:t>
                </a:r>
                <a:r>
                  <a:rPr lang="zh-CN" altLang="zh-CN" sz="3200" dirty="0">
                    <a:solidFill>
                      <a:srgbClr val="000000"/>
                    </a:solidFill>
                    <a:latin typeface="Times New Roman" panose="02020603050405020304" pitchFamily="16" charset="0"/>
                    <a:cs typeface="Times New Roman" panose="02020603050405020304" pitchFamily="16" charset="0"/>
                  </a:rPr>
                  <a:t>对于任意</a:t>
                </a:r>
                <a:r>
                  <a:rPr lang="zh-CN" altLang="en-US" sz="3200" dirty="0">
                    <a:solidFill>
                      <a:srgbClr val="000000"/>
                    </a:solidFill>
                    <a:latin typeface="Times New Roman" panose="02020603050405020304" pitchFamily="16" charset="0"/>
                    <a:cs typeface="Times New Roman" panose="02020603050405020304" pitchFamily="16" charset="0"/>
                  </a:rPr>
                  <a:t>结</a:t>
                </a:r>
                <a:r>
                  <a:rPr lang="zh-CN" altLang="zh-CN" sz="3200" dirty="0">
                    <a:solidFill>
                      <a:srgbClr val="000000"/>
                    </a:solidFill>
                    <a:latin typeface="Times New Roman" panose="02020603050405020304" pitchFamily="16" charset="0"/>
                    <a:cs typeface="Times New Roman" panose="02020603050405020304" pitchFamily="16" charset="0"/>
                  </a:rPr>
                  <a:t>点</a:t>
                </a:r>
                <a14:m>
                  <m:oMath xmlns:m="http://schemas.openxmlformats.org/officeDocument/2006/math">
                    <m:r>
                      <a:rPr lang="en-US" altLang="zh-CN" sz="3200" i="1">
                        <a:solidFill>
                          <a:srgbClr val="000000"/>
                        </a:solidFill>
                        <a:latin typeface="Cambria Math" panose="02040503050406030204" pitchFamily="18" charset="0"/>
                        <a:cs typeface="Times New Roman" panose="02020603050405020304" pitchFamily="16" charset="0"/>
                      </a:rPr>
                      <m:t>𝑛</m:t>
                    </m:r>
                  </m:oMath>
                </a14:m>
                <a:r>
                  <a:rPr lang="zh-CN" altLang="zh-CN" sz="3200" dirty="0">
                    <a:solidFill>
                      <a:srgbClr val="000000"/>
                    </a:solidFill>
                    <a:latin typeface="Times New Roman" panose="02020603050405020304" pitchFamily="16" charset="0"/>
                    <a:cs typeface="Times New Roman" panose="02020603050405020304" pitchFamily="16" charset="0"/>
                  </a:rPr>
                  <a:t>，有</a:t>
                </a:r>
                <a14:m>
                  <m:oMath xmlns:m="http://schemas.openxmlformats.org/officeDocument/2006/math">
                    <m:r>
                      <a:rPr lang="en-US" altLang="zh-CN" sz="3200" i="1">
                        <a:solidFill>
                          <a:srgbClr val="000000"/>
                        </a:solidFill>
                        <a:latin typeface="Cambria Math" panose="02040503050406030204" pitchFamily="18" charset="0"/>
                        <a:cs typeface="Times New Roman" panose="02020603050405020304" pitchFamily="16" charset="0"/>
                      </a:rPr>
                      <m:t>ℎ</m:t>
                    </m:r>
                    <m:d>
                      <m:d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3200" i="1">
                            <a:solidFill>
                              <a:srgbClr val="000000"/>
                            </a:solidFill>
                            <a:latin typeface="Cambria Math" panose="02040503050406030204" pitchFamily="18" charset="0"/>
                            <a:cs typeface="Times New Roman" panose="02020603050405020304" pitchFamily="16" charset="0"/>
                          </a:rPr>
                          <m:t>𝑛</m:t>
                        </m:r>
                      </m:e>
                    </m:d>
                    <m:r>
                      <a:rPr lang="en-US" altLang="zh-CN" sz="3200" i="1">
                        <a:solidFill>
                          <a:srgbClr val="000000"/>
                        </a:solidFill>
                        <a:latin typeface="Cambria Math" panose="02040503050406030204" pitchFamily="18" charset="0"/>
                        <a:cs typeface="Times New Roman" panose="02020603050405020304" pitchFamily="16" charset="0"/>
                      </a:rPr>
                      <m:t>≤</m:t>
                    </m:r>
                    <m:sSup>
                      <m:sSup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3200" i="1">
                            <a:solidFill>
                              <a:srgbClr val="000000"/>
                            </a:solidFill>
                            <a:latin typeface="Cambria Math" panose="02040503050406030204" pitchFamily="18" charset="0"/>
                            <a:cs typeface="Times New Roman" panose="02020603050405020304" pitchFamily="16" charset="0"/>
                          </a:rPr>
                          <m:t>ℎ</m:t>
                        </m:r>
                      </m:e>
                      <m:sup>
                        <m:r>
                          <a:rPr lang="en-US" altLang="zh-CN" sz="3200" i="1">
                            <a:solidFill>
                              <a:srgbClr val="000000"/>
                            </a:solidFill>
                            <a:latin typeface="Cambria Math" panose="02040503050406030204" pitchFamily="18" charset="0"/>
                            <a:cs typeface="Times New Roman" panose="02020603050405020304" pitchFamily="16" charset="0"/>
                          </a:rPr>
                          <m:t>∗</m:t>
                        </m:r>
                      </m:sup>
                    </m:sSup>
                    <m:d>
                      <m:d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3200" i="1">
                            <a:solidFill>
                              <a:srgbClr val="000000"/>
                            </a:solidFill>
                            <a:latin typeface="Cambria Math" panose="02040503050406030204" pitchFamily="18" charset="0"/>
                            <a:cs typeface="Times New Roman" panose="02020603050405020304" pitchFamily="16" charset="0"/>
                          </a:rPr>
                          <m:t>𝑛</m:t>
                        </m:r>
                      </m:e>
                    </m:d>
                  </m:oMath>
                </a14:m>
                <a:r>
                  <a:rPr lang="zh-CN" altLang="zh-CN" sz="3200" dirty="0">
                    <a:solidFill>
                      <a:srgbClr val="000000"/>
                    </a:solidFill>
                    <a:latin typeface="Times New Roman" panose="02020603050405020304" pitchFamily="16" charset="0"/>
                    <a:cs typeface="Times New Roman" panose="02020603050405020304" pitchFamily="16" charset="0"/>
                  </a:rPr>
                  <a:t>，如果</a:t>
                </a:r>
                <a14:m>
                  <m:oMath xmlns:m="http://schemas.openxmlformats.org/officeDocument/2006/math">
                    <m:r>
                      <a:rPr lang="en-US" altLang="zh-CN" sz="3200" i="1">
                        <a:solidFill>
                          <a:srgbClr val="000000"/>
                        </a:solidFill>
                        <a:latin typeface="Cambria Math" panose="02040503050406030204" pitchFamily="18" charset="0"/>
                        <a:cs typeface="Times New Roman" panose="02020603050405020304" pitchFamily="16" charset="0"/>
                      </a:rPr>
                      <m:t>𝑛</m:t>
                    </m:r>
                  </m:oMath>
                </a14:m>
                <a:r>
                  <a:rPr lang="zh-CN" altLang="zh-CN" sz="3200" dirty="0">
                    <a:solidFill>
                      <a:srgbClr val="000000"/>
                    </a:solidFill>
                    <a:latin typeface="Times New Roman" panose="02020603050405020304" pitchFamily="16" charset="0"/>
                    <a:cs typeface="Times New Roman" panose="02020603050405020304" pitchFamily="16" charset="0"/>
                  </a:rPr>
                  <a:t>是目标</a:t>
                </a:r>
                <a:r>
                  <a:rPr lang="zh-CN" altLang="en-US" sz="3200" dirty="0">
                    <a:solidFill>
                      <a:srgbClr val="000000"/>
                    </a:solidFill>
                    <a:latin typeface="Times New Roman" panose="02020603050405020304" pitchFamily="16" charset="0"/>
                    <a:cs typeface="Times New Roman" panose="02020603050405020304" pitchFamily="16" charset="0"/>
                  </a:rPr>
                  <a:t>结</a:t>
                </a:r>
                <a:r>
                  <a:rPr lang="zh-CN" altLang="zh-CN" sz="3200" dirty="0">
                    <a:solidFill>
                      <a:srgbClr val="000000"/>
                    </a:solidFill>
                    <a:latin typeface="Times New Roman" panose="02020603050405020304" pitchFamily="16" charset="0"/>
                    <a:cs typeface="Times New Roman" panose="02020603050405020304" pitchFamily="16" charset="0"/>
                  </a:rPr>
                  <a:t>点，则有</a:t>
                </a:r>
                <a14:m>
                  <m:oMath xmlns:m="http://schemas.openxmlformats.org/officeDocument/2006/math">
                    <m:r>
                      <a:rPr lang="en-US" altLang="zh-CN" sz="3200" i="1">
                        <a:solidFill>
                          <a:srgbClr val="000000"/>
                        </a:solidFill>
                        <a:latin typeface="Cambria Math" panose="02040503050406030204" pitchFamily="18" charset="0"/>
                        <a:cs typeface="Times New Roman" panose="02020603050405020304" pitchFamily="16" charset="0"/>
                      </a:rPr>
                      <m:t>ℎ</m:t>
                    </m:r>
                    <m:d>
                      <m:d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3200" i="1">
                            <a:solidFill>
                              <a:srgbClr val="000000"/>
                            </a:solidFill>
                            <a:latin typeface="Cambria Math" panose="02040503050406030204" pitchFamily="18" charset="0"/>
                            <a:cs typeface="Times New Roman" panose="02020603050405020304" pitchFamily="16" charset="0"/>
                          </a:rPr>
                          <m:t>𝑛</m:t>
                        </m:r>
                      </m:e>
                    </m:d>
                    <m:r>
                      <a:rPr lang="en-US" altLang="zh-CN" sz="3200" i="1">
                        <a:solidFill>
                          <a:srgbClr val="000000"/>
                        </a:solidFill>
                        <a:latin typeface="Cambria Math" panose="02040503050406030204" pitchFamily="18" charset="0"/>
                        <a:cs typeface="Times New Roman" panose="02020603050405020304" pitchFamily="16" charset="0"/>
                      </a:rPr>
                      <m:t>=</m:t>
                    </m:r>
                    <m:r>
                      <a:rPr lang="en-US" altLang="zh-CN" sz="3200" i="1">
                        <a:solidFill>
                          <a:srgbClr val="000000"/>
                        </a:solidFill>
                        <a:latin typeface="Cambria Math" panose="02040503050406030204" pitchFamily="18" charset="0"/>
                        <a:cs typeface="Times New Roman" panose="02020603050405020304" pitchFamily="16" charset="0"/>
                      </a:rPr>
                      <m:t>0</m:t>
                    </m:r>
                  </m:oMath>
                </a14:m>
                <a:r>
                  <a:rPr lang="zh-CN" altLang="zh-CN" sz="3200" dirty="0">
                    <a:solidFill>
                      <a:srgbClr val="000000"/>
                    </a:solidFill>
                    <a:latin typeface="Times New Roman" panose="02020603050405020304" pitchFamily="16" charset="0"/>
                    <a:cs typeface="Times New Roman" panose="02020603050405020304" pitchFamily="16" charset="0"/>
                  </a:rPr>
                  <a:t>。</a:t>
                </a:r>
                <a14:m>
                  <m:oMath xmlns:m="http://schemas.openxmlformats.org/officeDocument/2006/math">
                    <m:sSup>
                      <m:sSup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3200" i="1">
                            <a:solidFill>
                              <a:srgbClr val="000000"/>
                            </a:solidFill>
                            <a:latin typeface="Cambria Math" panose="02040503050406030204" pitchFamily="18" charset="0"/>
                            <a:cs typeface="Times New Roman" panose="02020603050405020304" pitchFamily="16" charset="0"/>
                          </a:rPr>
                          <m:t>ℎ</m:t>
                        </m:r>
                      </m:e>
                      <m:sup>
                        <m:r>
                          <a:rPr lang="en-US" altLang="zh-CN" sz="3200" i="1">
                            <a:solidFill>
                              <a:srgbClr val="000000"/>
                            </a:solidFill>
                            <a:latin typeface="Cambria Math" panose="02040503050406030204" pitchFamily="18" charset="0"/>
                            <a:cs typeface="Times New Roman" panose="02020603050405020304" pitchFamily="16" charset="0"/>
                          </a:rPr>
                          <m:t>∗</m:t>
                        </m:r>
                      </m:sup>
                    </m:sSup>
                    <m:d>
                      <m:d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3200" i="1">
                            <a:solidFill>
                              <a:srgbClr val="000000"/>
                            </a:solidFill>
                            <a:latin typeface="Cambria Math" panose="02040503050406030204" pitchFamily="18" charset="0"/>
                            <a:cs typeface="Times New Roman" panose="02020603050405020304" pitchFamily="16" charset="0"/>
                          </a:rPr>
                          <m:t>𝑛</m:t>
                        </m:r>
                      </m:e>
                    </m:d>
                  </m:oMath>
                </a14:m>
                <a:r>
                  <a:rPr lang="zh-CN" altLang="zh-CN" sz="3200" dirty="0">
                    <a:solidFill>
                      <a:srgbClr val="000000"/>
                    </a:solidFill>
                    <a:latin typeface="Times New Roman" panose="02020603050405020304" pitchFamily="16" charset="0"/>
                    <a:cs typeface="Times New Roman" panose="02020603050405020304" pitchFamily="16" charset="0"/>
                  </a:rPr>
                  <a:t>是从</a:t>
                </a:r>
                <a:r>
                  <a:rPr lang="zh-CN" altLang="en-US" sz="3200" dirty="0">
                    <a:solidFill>
                      <a:srgbClr val="000000"/>
                    </a:solidFill>
                    <a:latin typeface="Times New Roman" panose="02020603050405020304" pitchFamily="16" charset="0"/>
                    <a:cs typeface="Times New Roman" panose="02020603050405020304" pitchFamily="16" charset="0"/>
                  </a:rPr>
                  <a:t>结</a:t>
                </a:r>
                <a:r>
                  <a:rPr lang="zh-CN" altLang="zh-CN" sz="3200" dirty="0">
                    <a:solidFill>
                      <a:srgbClr val="000000"/>
                    </a:solidFill>
                    <a:latin typeface="Times New Roman" panose="02020603050405020304" pitchFamily="16" charset="0"/>
                    <a:cs typeface="Times New Roman" panose="02020603050405020304" pitchFamily="16" charset="0"/>
                  </a:rPr>
                  <a:t>点</a:t>
                </a:r>
                <a14:m>
                  <m:oMath xmlns:m="http://schemas.openxmlformats.org/officeDocument/2006/math">
                    <m:r>
                      <a:rPr lang="en-US" altLang="zh-CN" sz="3200" i="1">
                        <a:solidFill>
                          <a:srgbClr val="000000"/>
                        </a:solidFill>
                        <a:latin typeface="Cambria Math" panose="02040503050406030204" pitchFamily="18" charset="0"/>
                        <a:cs typeface="Times New Roman" panose="02020603050405020304" pitchFamily="16" charset="0"/>
                      </a:rPr>
                      <m:t>𝑛</m:t>
                    </m:r>
                  </m:oMath>
                </a14:m>
                <a:r>
                  <a:rPr lang="zh-CN" altLang="zh-CN" sz="3200" dirty="0">
                    <a:solidFill>
                      <a:srgbClr val="000000"/>
                    </a:solidFill>
                    <a:latin typeface="Times New Roman" panose="02020603050405020304" pitchFamily="16" charset="0"/>
                    <a:cs typeface="Times New Roman" panose="02020603050405020304" pitchFamily="16" charset="0"/>
                  </a:rPr>
                  <a:t>出发到达终止</a:t>
                </a:r>
                <a:r>
                  <a:rPr lang="zh-CN" altLang="en-US" sz="3200" dirty="0">
                    <a:solidFill>
                      <a:srgbClr val="000000"/>
                    </a:solidFill>
                    <a:latin typeface="Times New Roman" panose="02020603050405020304" pitchFamily="16" charset="0"/>
                    <a:cs typeface="Times New Roman" panose="02020603050405020304" pitchFamily="16" charset="0"/>
                  </a:rPr>
                  <a:t>结</a:t>
                </a:r>
                <a:r>
                  <a:rPr lang="zh-CN" altLang="zh-CN" sz="3200" dirty="0">
                    <a:solidFill>
                      <a:srgbClr val="000000"/>
                    </a:solidFill>
                    <a:latin typeface="Times New Roman" panose="02020603050405020304" pitchFamily="16" charset="0"/>
                    <a:cs typeface="Times New Roman" panose="02020603050405020304" pitchFamily="16" charset="0"/>
                  </a:rPr>
                  <a:t>点所付出的</a:t>
                </a:r>
                <a:r>
                  <a:rPr lang="en-US" altLang="zh-CN" sz="3200" dirty="0">
                    <a:solidFill>
                      <a:srgbClr val="000000"/>
                    </a:solidFill>
                    <a:latin typeface="Times New Roman" panose="02020603050405020304" pitchFamily="16" charset="0"/>
                    <a:cs typeface="Times New Roman" panose="02020603050405020304" pitchFamily="16" charset="0"/>
                  </a:rPr>
                  <a:t>(</a:t>
                </a:r>
                <a:r>
                  <a:rPr lang="zh-CN" altLang="en-US" sz="3200" dirty="0">
                    <a:solidFill>
                      <a:srgbClr val="000000"/>
                    </a:solidFill>
                    <a:latin typeface="Times New Roman" panose="02020603050405020304" pitchFamily="16" charset="0"/>
                    <a:cs typeface="Times New Roman" panose="02020603050405020304" pitchFamily="16" charset="0"/>
                  </a:rPr>
                  <a:t>实际</a:t>
                </a:r>
                <a:r>
                  <a:rPr lang="en-US" altLang="zh-CN" sz="3200" dirty="0">
                    <a:solidFill>
                      <a:srgbClr val="000000"/>
                    </a:solidFill>
                    <a:latin typeface="Times New Roman" panose="02020603050405020304" pitchFamily="16" charset="0"/>
                    <a:cs typeface="Times New Roman" panose="02020603050405020304" pitchFamily="16" charset="0"/>
                  </a:rPr>
                  <a:t>)</a:t>
                </a:r>
                <a:r>
                  <a:rPr lang="zh-CN" altLang="zh-CN" sz="3200" dirty="0">
                    <a:solidFill>
                      <a:srgbClr val="000000"/>
                    </a:solidFill>
                    <a:latin typeface="Times New Roman" panose="02020603050405020304" pitchFamily="16" charset="0"/>
                    <a:cs typeface="Times New Roman" panose="02020603050405020304" pitchFamily="16" charset="0"/>
                  </a:rPr>
                  <a:t>最小代价。可以这样理解满足可容性的启发函数，启发函数不会过高估计</a:t>
                </a:r>
                <a:r>
                  <a:rPr lang="en-US" altLang="zh-CN" sz="3200" dirty="0">
                    <a:solidFill>
                      <a:srgbClr val="000000"/>
                    </a:solidFill>
                    <a:latin typeface="Times New Roman" panose="02020603050405020304" pitchFamily="16" charset="0"/>
                    <a:cs typeface="Times New Roman" panose="02020603050405020304" pitchFamily="16" charset="0"/>
                  </a:rPr>
                  <a:t>(</a:t>
                </a:r>
                <a:r>
                  <a:rPr lang="en-US" altLang="zh-CN" sz="3200" dirty="0">
                    <a:solidFill>
                      <a:srgbClr val="000000"/>
                    </a:solidFill>
                    <a:latin typeface="Times New Roman" panose="02020603050405020304" pitchFamily="16" charset="0"/>
                  </a:rPr>
                  <a:t>over-estimate</a:t>
                </a:r>
                <a:r>
                  <a:rPr lang="en-US" altLang="zh-CN" sz="3200" dirty="0">
                    <a:solidFill>
                      <a:srgbClr val="000000"/>
                    </a:solidFill>
                    <a:latin typeface="Times New Roman" panose="02020603050405020304" pitchFamily="16" charset="0"/>
                    <a:cs typeface="Times New Roman" panose="02020603050405020304" pitchFamily="16" charset="0"/>
                  </a:rPr>
                  <a:t>)</a:t>
                </a:r>
                <a:r>
                  <a:rPr lang="zh-CN" altLang="zh-CN" sz="3200" dirty="0">
                    <a:solidFill>
                      <a:srgbClr val="000000"/>
                    </a:solidFill>
                    <a:latin typeface="Times New Roman" panose="02020603050405020304" pitchFamily="16" charset="0"/>
                    <a:cs typeface="Times New Roman" panose="02020603050405020304" pitchFamily="16" charset="0"/>
                  </a:rPr>
                  <a:t>从</a:t>
                </a:r>
                <a:r>
                  <a:rPr lang="zh-CN" altLang="en-US" sz="3200" dirty="0">
                    <a:solidFill>
                      <a:srgbClr val="000000"/>
                    </a:solidFill>
                    <a:latin typeface="Times New Roman" panose="02020603050405020304" pitchFamily="16" charset="0"/>
                    <a:cs typeface="Times New Roman" panose="02020603050405020304" pitchFamily="16" charset="0"/>
                  </a:rPr>
                  <a:t>结</a:t>
                </a:r>
                <a:r>
                  <a:rPr lang="zh-CN" altLang="zh-CN" sz="3200" dirty="0">
                    <a:solidFill>
                      <a:srgbClr val="000000"/>
                    </a:solidFill>
                    <a:latin typeface="Times New Roman" panose="02020603050405020304" pitchFamily="16" charset="0"/>
                    <a:cs typeface="Times New Roman" panose="02020603050405020304" pitchFamily="16" charset="0"/>
                  </a:rPr>
                  <a:t>点</a:t>
                </a:r>
                <a:r>
                  <a:rPr lang="en-US" altLang="zh-CN" sz="3200" dirty="0">
                    <a:solidFill>
                      <a:srgbClr val="000000"/>
                    </a:solidFill>
                    <a:latin typeface="Cambria Math" panose="02040503050406030204" pitchFamily="18" charset="0"/>
                    <a:cs typeface="Cambria Math" panose="02040503050406030204" pitchFamily="18" charset="0"/>
                  </a:rPr>
                  <a:t>𝑛</a:t>
                </a:r>
                <a:r>
                  <a:rPr lang="zh-CN" altLang="zh-CN" sz="3200" dirty="0">
                    <a:solidFill>
                      <a:srgbClr val="000000"/>
                    </a:solidFill>
                    <a:latin typeface="Times New Roman" panose="02020603050405020304" pitchFamily="16" charset="0"/>
                    <a:cs typeface="Times New Roman" panose="02020603050405020304" pitchFamily="16" charset="0"/>
                  </a:rPr>
                  <a:t>到终止</a:t>
                </a:r>
                <a:r>
                  <a:rPr lang="zh-CN" altLang="en-US" sz="3200" dirty="0">
                    <a:solidFill>
                      <a:srgbClr val="000000"/>
                    </a:solidFill>
                    <a:latin typeface="Times New Roman" panose="02020603050405020304" pitchFamily="16" charset="0"/>
                    <a:cs typeface="Times New Roman" panose="02020603050405020304" pitchFamily="16" charset="0"/>
                  </a:rPr>
                  <a:t>结</a:t>
                </a:r>
                <a:r>
                  <a:rPr lang="zh-CN" altLang="zh-CN" sz="3200" dirty="0">
                    <a:solidFill>
                      <a:srgbClr val="000000"/>
                    </a:solidFill>
                    <a:latin typeface="Times New Roman" panose="02020603050405020304" pitchFamily="16" charset="0"/>
                    <a:cs typeface="Times New Roman" panose="02020603050405020304" pitchFamily="16" charset="0"/>
                  </a:rPr>
                  <a:t>点所应该付出的代价。</a:t>
                </a:r>
                <a:endParaRPr lang="zh-CN" altLang="zh-CN" sz="1800" kern="100" dirty="0">
                  <a:latin typeface="等线" panose="02010600030101010101" pitchFamily="2" charset="-122"/>
                  <a:ea typeface="等线" panose="02010600030101010101" pitchFamily="2" charset="-122"/>
                  <a:cs typeface="Times New Roman" panose="02020603050405020304" pitchFamily="16" charset="0"/>
                </a:endParaRPr>
              </a:p>
              <a:p>
                <a:pPr lvl="1"/>
                <a:r>
                  <a:rPr lang="zh-CN" altLang="zh-CN" sz="3200" b="1" dirty="0">
                    <a:solidFill>
                      <a:srgbClr val="000000"/>
                    </a:solidFill>
                    <a:latin typeface="Times New Roman" panose="02020603050405020304" pitchFamily="16" charset="0"/>
                    <a:cs typeface="Times New Roman" panose="02020603050405020304" pitchFamily="16" charset="0"/>
                  </a:rPr>
                  <a:t>一致性</a:t>
                </a:r>
                <a:r>
                  <a:rPr lang="en-US" altLang="zh-CN" sz="3200" b="1" dirty="0">
                    <a:solidFill>
                      <a:srgbClr val="000000"/>
                    </a:solidFill>
                    <a:latin typeface="Times New Roman" panose="02020603050405020304" pitchFamily="16" charset="0"/>
                    <a:cs typeface="Times New Roman" panose="02020603050405020304" pitchFamily="16" charset="0"/>
                  </a:rPr>
                  <a:t>(</a:t>
                </a:r>
                <a:r>
                  <a:rPr lang="en-US" altLang="zh-CN" sz="3200" b="1" dirty="0">
                    <a:solidFill>
                      <a:srgbClr val="000000"/>
                    </a:solidFill>
                    <a:latin typeface="Times New Roman" panose="02020603050405020304" pitchFamily="16" charset="0"/>
                  </a:rPr>
                  <a:t>consistency</a:t>
                </a:r>
                <a:r>
                  <a:rPr lang="en-US" altLang="zh-CN" sz="3200" b="1" dirty="0">
                    <a:solidFill>
                      <a:srgbClr val="000000"/>
                    </a:solidFill>
                    <a:latin typeface="Times New Roman" panose="02020603050405020304" pitchFamily="16" charset="0"/>
                    <a:cs typeface="Times New Roman" panose="02020603050405020304" pitchFamily="16" charset="0"/>
                  </a:rPr>
                  <a:t>)</a:t>
                </a:r>
                <a:r>
                  <a:rPr lang="zh-CN" altLang="zh-CN" sz="3200" b="1" dirty="0">
                    <a:solidFill>
                      <a:srgbClr val="000000"/>
                    </a:solidFill>
                    <a:latin typeface="Times New Roman" panose="02020603050405020304" pitchFamily="16" charset="0"/>
                    <a:cs typeface="Times New Roman" panose="02020603050405020304" pitchFamily="16" charset="0"/>
                  </a:rPr>
                  <a:t>：</a:t>
                </a:r>
                <a:r>
                  <a:rPr lang="zh-CN" altLang="zh-CN" sz="3200" dirty="0">
                    <a:solidFill>
                      <a:srgbClr val="000000"/>
                    </a:solidFill>
                    <a:latin typeface="Times New Roman" panose="02020603050405020304" pitchFamily="16" charset="0"/>
                    <a:cs typeface="Times New Roman" panose="02020603050405020304" pitchFamily="16" charset="0"/>
                  </a:rPr>
                  <a:t>启发函数的一致性指满足条件</a:t>
                </a:r>
                <a14:m>
                  <m:oMath xmlns:m="http://schemas.openxmlformats.org/officeDocument/2006/math">
                    <m:r>
                      <a:rPr lang="en-US" altLang="zh-CN" sz="3200" i="1">
                        <a:solidFill>
                          <a:srgbClr val="000000"/>
                        </a:solidFill>
                        <a:latin typeface="Cambria Math" panose="02040503050406030204" pitchFamily="18" charset="0"/>
                        <a:cs typeface="Times New Roman" panose="02020603050405020304" pitchFamily="16" charset="0"/>
                      </a:rPr>
                      <m:t>ℎ</m:t>
                    </m:r>
                    <m:d>
                      <m:d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3200" i="1">
                            <a:solidFill>
                              <a:srgbClr val="000000"/>
                            </a:solidFill>
                            <a:latin typeface="Cambria Math" panose="02040503050406030204" pitchFamily="18" charset="0"/>
                            <a:cs typeface="Times New Roman" panose="02020603050405020304" pitchFamily="16" charset="0"/>
                          </a:rPr>
                          <m:t>𝑛</m:t>
                        </m:r>
                      </m:e>
                    </m:d>
                    <m:r>
                      <a:rPr lang="en-US" altLang="zh-CN" sz="3200" i="1">
                        <a:solidFill>
                          <a:srgbClr val="000000"/>
                        </a:solidFill>
                        <a:latin typeface="Cambria Math" panose="02040503050406030204" pitchFamily="18" charset="0"/>
                        <a:cs typeface="Times New Roman" panose="02020603050405020304" pitchFamily="16" charset="0"/>
                      </a:rPr>
                      <m:t>≤</m:t>
                    </m:r>
                    <m:r>
                      <a:rPr lang="en-US" altLang="zh-CN" sz="3200" i="1">
                        <a:solidFill>
                          <a:srgbClr val="000000"/>
                        </a:solidFill>
                        <a:latin typeface="Cambria Math" panose="02040503050406030204" pitchFamily="18" charset="0"/>
                        <a:cs typeface="Times New Roman" panose="02020603050405020304" pitchFamily="16" charset="0"/>
                      </a:rPr>
                      <m:t>𝑐</m:t>
                    </m:r>
                    <m:d>
                      <m:d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3200" i="1">
                            <a:solidFill>
                              <a:srgbClr val="000000"/>
                            </a:solidFill>
                            <a:latin typeface="Cambria Math" panose="02040503050406030204" pitchFamily="18" charset="0"/>
                            <a:cs typeface="Times New Roman" panose="02020603050405020304" pitchFamily="16" charset="0"/>
                          </a:rPr>
                          <m:t>𝑛</m:t>
                        </m:r>
                        <m:r>
                          <a:rPr lang="en-US" altLang="zh-CN" sz="3200" i="1">
                            <a:solidFill>
                              <a:srgbClr val="000000"/>
                            </a:solidFill>
                            <a:latin typeface="Cambria Math" panose="02040503050406030204" pitchFamily="18" charset="0"/>
                            <a:cs typeface="Times New Roman" panose="02020603050405020304" pitchFamily="16" charset="0"/>
                          </a:rPr>
                          <m:t>, </m:t>
                        </m:r>
                        <m:r>
                          <a:rPr lang="en-US" altLang="zh-CN" sz="3200" i="1">
                            <a:solidFill>
                              <a:srgbClr val="000000"/>
                            </a:solidFill>
                            <a:latin typeface="Cambria Math" panose="02040503050406030204" pitchFamily="18" charset="0"/>
                            <a:cs typeface="Times New Roman" panose="02020603050405020304" pitchFamily="16" charset="0"/>
                          </a:rPr>
                          <m:t>𝑎</m:t>
                        </m:r>
                        <m:r>
                          <a:rPr lang="en-US" altLang="zh-CN" sz="3200" i="1">
                            <a:solidFill>
                              <a:srgbClr val="000000"/>
                            </a:solidFill>
                            <a:latin typeface="Cambria Math" panose="02040503050406030204" pitchFamily="18" charset="0"/>
                            <a:cs typeface="Times New Roman" panose="02020603050405020304" pitchFamily="16" charset="0"/>
                          </a:rPr>
                          <m:t>, </m:t>
                        </m:r>
                        <m:sSup>
                          <m:sSupPr>
                            <m:ctrlPr>
                              <a:rPr lang="en-US" altLang="zh-CN" sz="3200" i="1">
                                <a:solidFill>
                                  <a:srgbClr val="000000"/>
                                </a:solidFill>
                                <a:latin typeface="Cambria Math" panose="02040503050406030204" pitchFamily="18" charset="0"/>
                                <a:cs typeface="Times New Roman" panose="02020603050405020304" pitchFamily="16" charset="0"/>
                              </a:rPr>
                            </m:ctrlPr>
                          </m:sSupPr>
                          <m:e>
                            <m:r>
                              <a:rPr lang="en-US" altLang="zh-CN" sz="3200" i="1">
                                <a:solidFill>
                                  <a:srgbClr val="000000"/>
                                </a:solidFill>
                                <a:latin typeface="Cambria Math" panose="02040503050406030204" pitchFamily="18" charset="0"/>
                                <a:cs typeface="Times New Roman" panose="02020603050405020304" pitchFamily="16" charset="0"/>
                              </a:rPr>
                              <m:t>𝑛</m:t>
                            </m:r>
                          </m:e>
                          <m:sup>
                            <m:r>
                              <a:rPr lang="en-US" altLang="zh-CN" sz="3200" i="1">
                                <a:solidFill>
                                  <a:srgbClr val="000000"/>
                                </a:solidFill>
                                <a:latin typeface="Cambria Math" panose="02040503050406030204" pitchFamily="18" charset="0"/>
                                <a:cs typeface="Times New Roman" panose="02020603050405020304" pitchFamily="16" charset="0"/>
                              </a:rPr>
                              <m:t>′</m:t>
                            </m:r>
                          </m:sup>
                        </m:sSup>
                      </m:e>
                    </m:d>
                    <m:r>
                      <a:rPr lang="en-US" altLang="zh-CN" sz="3200" i="1">
                        <a:solidFill>
                          <a:srgbClr val="000000"/>
                        </a:solidFill>
                        <a:latin typeface="Cambria Math" panose="02040503050406030204" pitchFamily="18" charset="0"/>
                        <a:cs typeface="Times New Roman" panose="02020603050405020304" pitchFamily="16" charset="0"/>
                      </a:rPr>
                      <m:t>+</m:t>
                    </m:r>
                    <m:r>
                      <a:rPr lang="en-US" altLang="zh-CN" sz="3200" i="1">
                        <a:solidFill>
                          <a:srgbClr val="000000"/>
                        </a:solidFill>
                        <a:latin typeface="Cambria Math" panose="02040503050406030204" pitchFamily="18" charset="0"/>
                        <a:cs typeface="Times New Roman" panose="02020603050405020304" pitchFamily="16" charset="0"/>
                      </a:rPr>
                      <m:t>ℎ</m:t>
                    </m:r>
                    <m:r>
                      <a:rPr lang="en-US" altLang="zh-CN" sz="3200" i="1" smtClean="0">
                        <a:solidFill>
                          <a:srgbClr val="000000"/>
                        </a:solidFill>
                        <a:latin typeface="Cambria Math" panose="02040503050406030204" pitchFamily="18" charset="0"/>
                        <a:cs typeface="Times New Roman" panose="02020603050405020304" pitchFamily="16" charset="0"/>
                      </a:rPr>
                      <m:t>(</m:t>
                    </m:r>
                    <m:r>
                      <a:rPr lang="en-US" altLang="zh-CN" sz="3200" i="1">
                        <a:solidFill>
                          <a:srgbClr val="000000"/>
                        </a:solidFill>
                        <a:latin typeface="Cambria Math" panose="02040503050406030204" pitchFamily="18" charset="0"/>
                        <a:cs typeface="Times New Roman" panose="02020603050405020304" pitchFamily="16" charset="0"/>
                      </a:rPr>
                      <m:t>𝑛</m:t>
                    </m:r>
                    <m:r>
                      <a:rPr lang="en-US" altLang="zh-CN" sz="3200" i="1">
                        <a:solidFill>
                          <a:srgbClr val="000000"/>
                        </a:solidFill>
                        <a:latin typeface="Cambria Math" panose="02040503050406030204" pitchFamily="18" charset="0"/>
                        <a:cs typeface="Times New Roman" panose="02020603050405020304" pitchFamily="16" charset="0"/>
                      </a:rPr>
                      <m:t>′)</m:t>
                    </m:r>
                  </m:oMath>
                </a14:m>
                <a:r>
                  <a:rPr lang="zh-CN" altLang="zh-CN" sz="3200" dirty="0">
                    <a:solidFill>
                      <a:srgbClr val="000000"/>
                    </a:solidFill>
                    <a:latin typeface="Times New Roman" panose="02020603050405020304" pitchFamily="16" charset="0"/>
                    <a:cs typeface="Times New Roman" panose="02020603050405020304" pitchFamily="16" charset="0"/>
                  </a:rPr>
                  <a:t>，</a:t>
                </a:r>
                <a:r>
                  <a:rPr lang="zh-CN" altLang="en-US" sz="3200" dirty="0">
                    <a:solidFill>
                      <a:srgbClr val="000000"/>
                    </a:solidFill>
                    <a:latin typeface="Times New Roman" panose="02020603050405020304" pitchFamily="16" charset="0"/>
                    <a:cs typeface="Times New Roman" panose="02020603050405020304" pitchFamily="16" charset="0"/>
                  </a:rPr>
                  <a:t>这里</a:t>
                </a:r>
                <a14:m>
                  <m:oMath xmlns:m="http://schemas.openxmlformats.org/officeDocument/2006/math">
                    <m:r>
                      <a:rPr lang="en-US" altLang="zh-CN" sz="3200" i="1">
                        <a:solidFill>
                          <a:srgbClr val="000000"/>
                        </a:solidFill>
                        <a:latin typeface="Cambria Math" panose="02040503050406030204" pitchFamily="18" charset="0"/>
                        <a:cs typeface="Times New Roman" panose="02020603050405020304" pitchFamily="16" charset="0"/>
                      </a:rPr>
                      <m:t>𝑐</m:t>
                    </m:r>
                    <m:d>
                      <m:dPr>
                        <m:ctrlPr>
                          <a:rPr lang="zh-CN" altLang="zh-CN" sz="32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3200" i="1">
                            <a:solidFill>
                              <a:srgbClr val="000000"/>
                            </a:solidFill>
                            <a:latin typeface="Cambria Math" panose="02040503050406030204" pitchFamily="18" charset="0"/>
                            <a:cs typeface="Times New Roman" panose="02020603050405020304" pitchFamily="16" charset="0"/>
                          </a:rPr>
                          <m:t>𝑛</m:t>
                        </m:r>
                        <m:r>
                          <a:rPr lang="en-US" altLang="zh-CN" sz="3200" i="1">
                            <a:solidFill>
                              <a:srgbClr val="000000"/>
                            </a:solidFill>
                            <a:latin typeface="Cambria Math" panose="02040503050406030204" pitchFamily="18" charset="0"/>
                            <a:cs typeface="Times New Roman" panose="02020603050405020304" pitchFamily="16" charset="0"/>
                          </a:rPr>
                          <m:t>, </m:t>
                        </m:r>
                        <m:r>
                          <a:rPr lang="en-US" altLang="zh-CN" sz="3200" i="1">
                            <a:solidFill>
                              <a:srgbClr val="000000"/>
                            </a:solidFill>
                            <a:latin typeface="Cambria Math" panose="02040503050406030204" pitchFamily="18" charset="0"/>
                            <a:cs typeface="Times New Roman" panose="02020603050405020304" pitchFamily="16" charset="0"/>
                          </a:rPr>
                          <m:t>𝑎</m:t>
                        </m:r>
                        <m:r>
                          <a:rPr lang="en-US" altLang="zh-CN" sz="3200" i="1">
                            <a:solidFill>
                              <a:srgbClr val="000000"/>
                            </a:solidFill>
                            <a:latin typeface="Cambria Math" panose="02040503050406030204" pitchFamily="18" charset="0"/>
                            <a:cs typeface="Times New Roman" panose="02020603050405020304" pitchFamily="16" charset="0"/>
                          </a:rPr>
                          <m:t>, </m:t>
                        </m:r>
                        <m:sSup>
                          <m:sSupPr>
                            <m:ctrlPr>
                              <a:rPr lang="en-US" altLang="zh-CN" sz="3200" i="1">
                                <a:solidFill>
                                  <a:srgbClr val="000000"/>
                                </a:solidFill>
                                <a:latin typeface="Cambria Math" panose="02040503050406030204" pitchFamily="18" charset="0"/>
                                <a:cs typeface="Times New Roman" panose="02020603050405020304" pitchFamily="16" charset="0"/>
                              </a:rPr>
                            </m:ctrlPr>
                          </m:sSupPr>
                          <m:e>
                            <m:r>
                              <a:rPr lang="en-US" altLang="zh-CN" sz="3200" i="1">
                                <a:solidFill>
                                  <a:srgbClr val="000000"/>
                                </a:solidFill>
                                <a:latin typeface="Cambria Math" panose="02040503050406030204" pitchFamily="18" charset="0"/>
                                <a:cs typeface="Times New Roman" panose="02020603050405020304" pitchFamily="16" charset="0"/>
                              </a:rPr>
                              <m:t>𝑛</m:t>
                            </m:r>
                          </m:e>
                          <m:sup>
                            <m:r>
                              <a:rPr lang="en-US" altLang="zh-CN" sz="3200" i="1">
                                <a:solidFill>
                                  <a:srgbClr val="000000"/>
                                </a:solidFill>
                                <a:latin typeface="Cambria Math" panose="02040503050406030204" pitchFamily="18" charset="0"/>
                                <a:cs typeface="Times New Roman" panose="02020603050405020304" pitchFamily="16" charset="0"/>
                              </a:rPr>
                              <m:t>′</m:t>
                            </m:r>
                          </m:sup>
                        </m:sSup>
                      </m:e>
                    </m:d>
                    <m:r>
                      <a:rPr lang="zh-CN" altLang="en-US" sz="3200" i="1">
                        <a:solidFill>
                          <a:srgbClr val="000000"/>
                        </a:solidFill>
                        <a:latin typeface="Cambria Math" panose="02040503050406030204" pitchFamily="18" charset="0"/>
                        <a:cs typeface="Times New Roman" panose="02020603050405020304" pitchFamily="16" charset="0"/>
                      </a:rPr>
                      <m:t>表示</m:t>
                    </m:r>
                    <m:r>
                      <a:rPr lang="zh-CN" altLang="en-US" sz="3200" i="1">
                        <a:solidFill>
                          <a:srgbClr val="000000"/>
                        </a:solidFill>
                        <a:latin typeface="Cambria Math" panose="02040503050406030204"/>
                        <a:cs typeface="Times New Roman" panose="02020603050405020304" pitchFamily="16" charset="0"/>
                      </a:rPr>
                      <m:t>结</m:t>
                    </m:r>
                  </m:oMath>
                </a14:m>
                <a:r>
                  <a:rPr lang="zh-CN" altLang="en-US" sz="3200" dirty="0">
                    <a:solidFill>
                      <a:srgbClr val="000000"/>
                    </a:solidFill>
                    <a:latin typeface="Cambria Math" panose="02040503050406030204" pitchFamily="18" charset="0"/>
                    <a:cs typeface="Times New Roman" panose="02020603050405020304" pitchFamily="16" charset="0"/>
                  </a:rPr>
                  <a:t>点</a:t>
                </a:r>
                <a14:m>
                  <m:oMath xmlns:m="http://schemas.openxmlformats.org/officeDocument/2006/math">
                    <m:r>
                      <a:rPr lang="en-US" altLang="zh-CN" sz="3200" i="1">
                        <a:solidFill>
                          <a:srgbClr val="000000"/>
                        </a:solidFill>
                        <a:latin typeface="Cambria Math" panose="02040503050406030204" pitchFamily="18" charset="0"/>
                        <a:cs typeface="Times New Roman" panose="02020603050405020304" pitchFamily="16" charset="0"/>
                      </a:rPr>
                      <m:t>𝑛</m:t>
                    </m:r>
                  </m:oMath>
                </a14:m>
                <a:r>
                  <a:rPr lang="zh-CN" altLang="en-US" sz="3200" dirty="0">
                    <a:solidFill>
                      <a:srgbClr val="000000"/>
                    </a:solidFill>
                    <a:latin typeface="Cambria Math" panose="02040503050406030204" pitchFamily="18" charset="0"/>
                    <a:cs typeface="Times New Roman" panose="02020603050405020304" pitchFamily="16" charset="0"/>
                  </a:rPr>
                  <a:t>通过动作</a:t>
                </a:r>
                <a14:m>
                  <m:oMath xmlns:m="http://schemas.openxmlformats.org/officeDocument/2006/math">
                    <m:r>
                      <m:rPr>
                        <m:sty m:val="p"/>
                      </m:rPr>
                      <a:rPr lang="en-US" altLang="zh-CN" sz="3200" i="1">
                        <a:solidFill>
                          <a:srgbClr val="000000"/>
                        </a:solidFill>
                        <a:latin typeface="Cambria Math" panose="02040503050406030204" pitchFamily="18" charset="0"/>
                        <a:cs typeface="Times New Roman" panose="02020603050405020304" pitchFamily="16" charset="0"/>
                      </a:rPr>
                      <m:t>a</m:t>
                    </m:r>
                  </m:oMath>
                </a14:m>
                <a:r>
                  <a:rPr lang="zh-CN" altLang="en-US" sz="3200" dirty="0">
                    <a:solidFill>
                      <a:srgbClr val="000000"/>
                    </a:solidFill>
                    <a:latin typeface="Cambria Math" panose="02040503050406030204" pitchFamily="18" charset="0"/>
                    <a:cs typeface="Times New Roman" panose="02020603050405020304" pitchFamily="16" charset="0"/>
                  </a:rPr>
                  <a:t>到达其相应的后继结点</a:t>
                </a:r>
                <a14:m>
                  <m:oMath xmlns:m="http://schemas.openxmlformats.org/officeDocument/2006/math">
                    <m:r>
                      <a:rPr lang="en-US" altLang="zh-CN" sz="3200" i="1">
                        <a:solidFill>
                          <a:srgbClr val="000000"/>
                        </a:solidFill>
                        <a:latin typeface="Cambria Math" panose="02040503050406030204" pitchFamily="18" charset="0"/>
                        <a:cs typeface="Times New Roman" panose="02020603050405020304" pitchFamily="16" charset="0"/>
                      </a:rPr>
                      <m:t>𝑛</m:t>
                    </m:r>
                    <m:r>
                      <a:rPr lang="en-US" altLang="zh-CN" sz="3200" i="1">
                        <a:solidFill>
                          <a:srgbClr val="000000"/>
                        </a:solidFill>
                        <a:latin typeface="Cambria Math" panose="02040503050406030204" pitchFamily="18" charset="0"/>
                        <a:cs typeface="Times New Roman" panose="02020603050405020304" pitchFamily="16" charset="0"/>
                      </a:rPr>
                      <m:t>′</m:t>
                    </m:r>
                  </m:oMath>
                </a14:m>
                <a:r>
                  <a:rPr lang="zh-CN" altLang="en-US" sz="3200" dirty="0">
                    <a:solidFill>
                      <a:srgbClr val="000000"/>
                    </a:solidFill>
                    <a:latin typeface="Cambria Math" panose="02040503050406030204" pitchFamily="18" charset="0"/>
                    <a:cs typeface="Times New Roman" panose="02020603050405020304" pitchFamily="16" charset="0"/>
                  </a:rPr>
                  <a:t>的代价</a:t>
                </a:r>
                <a:r>
                  <a:rPr lang="en-US" altLang="zh-CN" sz="3200" dirty="0">
                    <a:solidFill>
                      <a:srgbClr val="000000"/>
                    </a:solidFill>
                    <a:latin typeface="Cambria Math" panose="02040503050406030204" pitchFamily="18" charset="0"/>
                    <a:cs typeface="Times New Roman" panose="02020603050405020304" pitchFamily="16" charset="0"/>
                  </a:rPr>
                  <a:t>(</a:t>
                </a:r>
                <a:r>
                  <a:rPr lang="zh-CN" altLang="en-US" sz="3200" dirty="0">
                    <a:solidFill>
                      <a:srgbClr val="000000"/>
                    </a:solidFill>
                    <a:latin typeface="Cambria Math" panose="02040503050406030204" pitchFamily="18" charset="0"/>
                    <a:cs typeface="Times New Roman" panose="02020603050405020304" pitchFamily="16" charset="0"/>
                  </a:rPr>
                  <a:t>三角不等式原则</a:t>
                </a:r>
                <a:r>
                  <a:rPr lang="en-US" altLang="zh-CN" sz="3200" dirty="0">
                    <a:solidFill>
                      <a:srgbClr val="000000"/>
                    </a:solidFill>
                    <a:latin typeface="Cambria Math" panose="02040503050406030204" pitchFamily="18" charset="0"/>
                    <a:cs typeface="Times New Roman" panose="02020603050405020304" pitchFamily="16" charset="0"/>
                  </a:rPr>
                  <a:t>)</a:t>
                </a:r>
                <a:r>
                  <a:rPr lang="zh-CN" altLang="en-US" sz="3200" dirty="0">
                    <a:solidFill>
                      <a:srgbClr val="000000"/>
                    </a:solidFill>
                    <a:latin typeface="Cambria Math" panose="02040503050406030204" pitchFamily="18" charset="0"/>
                    <a:cs typeface="Times New Roman" panose="02020603050405020304" pitchFamily="16" charset="0"/>
                  </a:rPr>
                  <a:t>。</a:t>
                </a:r>
                <a:endParaRPr lang="zh-CN" altLang="en-US" sz="3200" dirty="0">
                  <a:solidFill>
                    <a:srgbClr val="000000"/>
                  </a:solidFill>
                  <a:latin typeface="Cambria Math" panose="02040503050406030204" pitchFamily="18" charset="0"/>
                  <a:cs typeface="Times New Roman" panose="02020603050405020304" pitchFamily="1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0"/>
                </a:stretch>
              </a:blipFill>
            </p:spPr>
            <p:txBody>
              <a:bodyPr/>
              <a:lstStyle/>
              <a:p>
                <a:r>
                  <a:rPr lang="zh-CN" altLang="en-US">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搜索算法：</a:t>
            </a:r>
            <a:r>
              <a:rPr lang="en-US" altLang="zh-CN" dirty="0"/>
              <a:t>A*</a:t>
            </a:r>
            <a:r>
              <a:rPr lang="zh-CN" altLang="en-US" dirty="0"/>
              <a:t>算法性能分析</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8" y="789709"/>
                <a:ext cx="7816492" cy="5905661"/>
              </a:xfrm>
            </p:spPr>
            <p:txBody>
              <a:bodyPr/>
              <a:lstStyle/>
              <a:p>
                <a:r>
                  <a:rPr lang="zh-CN" altLang="en-US" dirty="0"/>
                  <a:t>满足一致性的启发函数一定满足可容性</a:t>
                </a:r>
                <a:endParaRPr lang="zh-CN" altLang="en-US" dirty="0"/>
              </a:p>
              <a:p>
                <a:pPr lvl="1"/>
                <a:r>
                  <a:rPr lang="zh-CN" altLang="en-US" dirty="0"/>
                  <a:t>如图中以</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𝑛</m:t>
                        </m:r>
                      </m:e>
                      <m:sub>
                        <m:r>
                          <a:rPr lang="en-US" altLang="zh-CN" i="1" dirty="0" smtClean="0">
                            <a:latin typeface="Cambria Math" panose="02040503050406030204" pitchFamily="18" charset="0"/>
                          </a:rPr>
                          <m:t>1</m:t>
                        </m:r>
                      </m:sub>
                    </m:sSub>
                  </m:oMath>
                </a14:m>
                <a:r>
                  <a:rPr lang="zh-CN" altLang="en-US" dirty="0"/>
                  <a:t>为根结点的子树，假设从该节点到达终止结点代价最小的路径为</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𝑛</m:t>
                        </m:r>
                      </m:e>
                      <m:sub>
                        <m:r>
                          <a:rPr lang="en-US" altLang="zh-CN" i="1" dirty="0" smtClean="0">
                            <a:latin typeface="Cambria Math" panose="02040503050406030204" pitchFamily="18" charset="0"/>
                          </a:rPr>
                          <m:t>1</m:t>
                        </m:r>
                      </m:sub>
                    </m:sSub>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𝑛</m:t>
                        </m:r>
                      </m:e>
                      <m:sub>
                        <m:r>
                          <a:rPr lang="en-US" altLang="zh-CN" b="0" i="1" dirty="0" smtClean="0">
                            <a:latin typeface="Cambria Math" panose="02040503050406030204" pitchFamily="18" charset="0"/>
                          </a:rPr>
                          <m:t>2</m:t>
                        </m:r>
                      </m:sub>
                    </m:sSub>
                    <m:r>
                      <a:rPr lang="en-US" altLang="zh-CN" i="1" dirty="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𝐾</m:t>
                    </m:r>
                  </m:oMath>
                </a14:m>
                <a:r>
                  <a:rPr lang="zh-CN" altLang="en-US" dirty="0"/>
                  <a:t>。由于</a:t>
                </a:r>
                <a14:m>
                  <m:oMath xmlns:m="http://schemas.openxmlformats.org/officeDocument/2006/math">
                    <m:r>
                      <a:rPr lang="en-US" altLang="zh-CN" i="1" dirty="0" smtClean="0">
                        <a:latin typeface="Cambria Math" panose="02040503050406030204" pitchFamily="18" charset="0"/>
                      </a:rPr>
                      <m:t>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𝐾</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0</m:t>
                    </m:r>
                  </m:oMath>
                </a14:m>
                <a:r>
                  <a:rPr lang="zh-CN" altLang="en-US" dirty="0"/>
                  <a:t>且启发函数满足一致性条件，故可以推导如下：</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8" y="789709"/>
                <a:ext cx="7816492" cy="5905661"/>
              </a:xfrm>
              <a:blipFill rotWithShape="1">
                <a:blip r:embed="rId1"/>
                <a:stretch>
                  <a:fillRect l="-1" t="-7" r="5" b="10"/>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447658" y="3733513"/>
            <a:ext cx="7966998" cy="2362676"/>
          </a:xfrm>
          <a:prstGeom prst="rect">
            <a:avLst/>
          </a:prstGeom>
        </p:spPr>
      </p:pic>
      <p:pic>
        <p:nvPicPr>
          <p:cNvPr id="5" name="图片 4"/>
          <p:cNvPicPr/>
          <p:nvPr/>
        </p:nvPicPr>
        <p:blipFill rotWithShape="1">
          <a:blip r:embed="rId3"/>
          <a:srcRect l="18561" r="8527"/>
          <a:stretch>
            <a:fillRect/>
          </a:stretch>
        </p:blipFill>
        <p:spPr>
          <a:xfrm>
            <a:off x="8528180" y="1560619"/>
            <a:ext cx="3085322" cy="4120072"/>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8618372" y="5680691"/>
                <a:ext cx="3085323" cy="830997"/>
              </a:xfrm>
              <a:prstGeom prst="rect">
                <a:avLst/>
              </a:prstGeom>
              <a:noFill/>
            </p:spPr>
            <p:txBody>
              <a:bodyPr wrap="square">
                <a:spAutoFit/>
              </a:bodyPr>
              <a:lstStyle/>
              <a:p>
                <a:pPr algn="ctr"/>
                <a:r>
                  <a:rPr lang="zh-CN" altLang="en-US" sz="2400" b="1" kern="100" dirty="0">
                    <a:latin typeface="Times New Roman" panose="02020603050405020304" pitchFamily="16" charset="0"/>
                    <a:ea typeface="华文楷体" panose="02010600040101010101" pitchFamily="2" charset="-122"/>
                    <a:cs typeface="Times New Roman" panose="02020603050405020304" pitchFamily="16" charset="0"/>
                  </a:rPr>
                  <a:t>从</a:t>
                </a:r>
                <a14:m>
                  <m:oMath xmlns:m="http://schemas.openxmlformats.org/officeDocument/2006/math">
                    <m:r>
                      <a:rPr lang="en-US" altLang="zh-CN" sz="2400" b="1" i="1" kern="100" dirty="0" smtClean="0">
                        <a:latin typeface="Cambria Math" panose="02040503050406030204" pitchFamily="18" charset="0"/>
                        <a:ea typeface="华文楷体" panose="02010600040101010101" pitchFamily="2" charset="-122"/>
                        <a:cs typeface="Times New Roman" panose="02020603050405020304" pitchFamily="16" charset="0"/>
                      </a:rPr>
                      <m:t>𝒏</m:t>
                    </m:r>
                    <m:r>
                      <a:rPr lang="en-US" altLang="zh-CN" sz="2400" b="1" i="1" kern="100" baseline="-25000" dirty="0">
                        <a:latin typeface="Cambria Math" panose="02040503050406030204" pitchFamily="18" charset="0"/>
                        <a:ea typeface="华文楷体" panose="02010600040101010101" pitchFamily="2" charset="-122"/>
                        <a:cs typeface="Times New Roman" panose="02020603050405020304" pitchFamily="16" charset="0"/>
                      </a:rPr>
                      <m:t>𝟏</m:t>
                    </m:r>
                  </m:oMath>
                </a14:m>
                <a:r>
                  <a:rPr lang="zh-CN" altLang="en-US" sz="2400" b="1" kern="100" dirty="0">
                    <a:latin typeface="Times New Roman" panose="02020603050405020304" pitchFamily="16" charset="0"/>
                    <a:ea typeface="华文楷体" panose="02010600040101010101" pitchFamily="2" charset="-122"/>
                    <a:cs typeface="Times New Roman" panose="02020603050405020304" pitchFamily="16" charset="0"/>
                  </a:rPr>
                  <a:t>结</a:t>
                </a:r>
                <a:r>
                  <a:rPr lang="zh-CN" altLang="zh-CN" sz="2400" b="1" kern="100" dirty="0">
                    <a:latin typeface="Times New Roman" panose="02020603050405020304" pitchFamily="16" charset="0"/>
                    <a:ea typeface="华文楷体" panose="02010600040101010101" pitchFamily="2" charset="-122"/>
                    <a:cs typeface="Times New Roman" panose="02020603050405020304" pitchFamily="16" charset="0"/>
                  </a:rPr>
                  <a:t>点到终止</a:t>
                </a:r>
                <a:r>
                  <a:rPr lang="zh-CN" altLang="en-US" sz="2400" b="1" kern="100" dirty="0">
                    <a:latin typeface="Times New Roman" panose="02020603050405020304" pitchFamily="16" charset="0"/>
                    <a:ea typeface="华文楷体" panose="02010600040101010101" pitchFamily="2" charset="-122"/>
                    <a:cs typeface="Times New Roman" panose="02020603050405020304" pitchFamily="16" charset="0"/>
                  </a:rPr>
                  <a:t>结</a:t>
                </a:r>
                <a:r>
                  <a:rPr lang="zh-CN" altLang="zh-CN" sz="2400" b="1" kern="100" dirty="0">
                    <a:latin typeface="Times New Roman" panose="02020603050405020304" pitchFamily="16" charset="0"/>
                    <a:ea typeface="华文楷体" panose="02010600040101010101" pitchFamily="2" charset="-122"/>
                    <a:cs typeface="Times New Roman" panose="02020603050405020304" pitchFamily="16" charset="0"/>
                  </a:rPr>
                  <a:t>点的最短路径</a:t>
                </a:r>
                <a:endParaRPr lang="zh-CN" altLang="zh-CN" sz="1600" kern="100" dirty="0">
                  <a:latin typeface="等线 Light" panose="02010600030101010101" pitchFamily="2" charset="-122"/>
                  <a:ea typeface="等线 Light" panose="02010600030101010101" pitchFamily="2" charset="-122"/>
                  <a:cs typeface="Times New Roman" panose="02020603050405020304" pitchFamily="16"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8618372" y="5680691"/>
                <a:ext cx="3085323" cy="830997"/>
              </a:xfrm>
              <a:prstGeom prst="rect">
                <a:avLst/>
              </a:prstGeom>
              <a:blipFill rotWithShape="1">
                <a:blip r:embed="rId4"/>
                <a:stretch>
                  <a:fillRect l="-5" t="-74" b="48"/>
                </a:stretch>
              </a:blipFill>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搜索算法：</a:t>
            </a:r>
            <a:r>
              <a:rPr lang="en-US" altLang="zh-CN" dirty="0"/>
              <a:t>A*</a:t>
            </a:r>
            <a:r>
              <a:rPr lang="zh-CN" altLang="en-US" dirty="0"/>
              <a:t>算法的完备性</a:t>
            </a:r>
            <a:endParaRPr lang="zh-CN" altLang="en-US" dirty="0"/>
          </a:p>
        </p:txBody>
      </p:sp>
      <p:sp>
        <p:nvSpPr>
          <p:cNvPr id="3" name="内容占位符 2"/>
          <p:cNvSpPr>
            <a:spLocks noGrp="1"/>
          </p:cNvSpPr>
          <p:nvPr>
            <p:ph idx="1"/>
          </p:nvPr>
        </p:nvSpPr>
        <p:spPr/>
        <p:txBody>
          <a:bodyPr>
            <a:normAutofit/>
          </a:bodyPr>
          <a:lstStyle/>
          <a:p>
            <a:r>
              <a:rPr lang="zh-CN" altLang="en-US" dirty="0"/>
              <a:t>完备性：如果在起始点和目标点间有路径解存在，那么一定可以得到解，如果得不到解那么一定说明没有解存在</a:t>
            </a:r>
            <a:endParaRPr lang="en-US" altLang="zh-CN" dirty="0"/>
          </a:p>
          <a:p>
            <a:pPr lvl="1"/>
            <a:r>
              <a:rPr lang="zh-CN" altLang="en-US" dirty="0"/>
              <a:t>在一些常见的搜索问题中，状态数量是有限的，此时图搜索</a:t>
            </a:r>
            <a:r>
              <a:rPr lang="en-US" altLang="zh-CN" dirty="0"/>
              <a:t>A*</a:t>
            </a:r>
            <a:r>
              <a:rPr lang="zh-CN" altLang="en-US" dirty="0"/>
              <a:t>算法和排除环路的树搜索</a:t>
            </a:r>
            <a:r>
              <a:rPr lang="en-US" altLang="zh-CN" dirty="0"/>
              <a:t>A*</a:t>
            </a:r>
            <a:r>
              <a:rPr lang="zh-CN" altLang="en-US" dirty="0"/>
              <a:t>均是完备的，即一定能够找到一个解。在更普遍的情况下，如果所求解问题和启发函数满足以下条件，则</a:t>
            </a:r>
            <a:r>
              <a:rPr lang="en-US" altLang="zh-CN" dirty="0"/>
              <a:t>A*</a:t>
            </a:r>
            <a:r>
              <a:rPr lang="zh-CN" altLang="en-US" dirty="0"/>
              <a:t>算法是完备的：</a:t>
            </a:r>
            <a:endParaRPr lang="zh-CN" altLang="en-US" dirty="0"/>
          </a:p>
          <a:p>
            <a:pPr lvl="2"/>
            <a:r>
              <a:rPr lang="zh-CN" altLang="en-US" dirty="0"/>
              <a:t>搜索树中分支数量有限，即每个节点的后继结点数量是有限的</a:t>
            </a:r>
            <a:endParaRPr lang="zh-CN" altLang="en-US" dirty="0"/>
          </a:p>
          <a:p>
            <a:pPr lvl="2"/>
            <a:r>
              <a:rPr lang="zh-CN" altLang="en-US" dirty="0"/>
              <a:t>单步代价的下界是一个正数</a:t>
            </a:r>
            <a:endParaRPr lang="zh-CN" altLang="en-US" dirty="0"/>
          </a:p>
          <a:p>
            <a:pPr lvl="2"/>
            <a:r>
              <a:rPr lang="zh-CN" altLang="en-US" dirty="0"/>
              <a:t>启发函数有下界</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搜索算法：树搜索</a:t>
            </a:r>
            <a:r>
              <a:rPr lang="en-US" altLang="zh-CN" dirty="0"/>
              <a:t>A*</a:t>
            </a:r>
            <a:r>
              <a:rPr lang="zh-CN" altLang="en-US" dirty="0"/>
              <a:t>算法的最优性</a:t>
            </a:r>
            <a:endParaRPr lang="zh-CN" altLang="en-US" dirty="0"/>
          </a:p>
        </p:txBody>
      </p:sp>
      <p:sp>
        <p:nvSpPr>
          <p:cNvPr id="3" name="内容占位符 2"/>
          <p:cNvSpPr>
            <a:spLocks noGrp="1"/>
          </p:cNvSpPr>
          <p:nvPr>
            <p:ph idx="1"/>
          </p:nvPr>
        </p:nvSpPr>
        <p:spPr/>
        <p:txBody>
          <a:bodyPr/>
          <a:lstStyle/>
          <a:p>
            <a:r>
              <a:rPr lang="zh-CN" altLang="en-US" dirty="0"/>
              <a:t>如果启发函数是可容的，那么树搜索的</a:t>
            </a:r>
            <a:r>
              <a:rPr lang="en-US" altLang="zh-CN" dirty="0"/>
              <a:t>A*</a:t>
            </a:r>
            <a:r>
              <a:rPr lang="zh-CN" altLang="en-US" dirty="0"/>
              <a:t>算法满足最优性</a:t>
            </a:r>
            <a:endParaRPr lang="zh-CN" altLang="en-US" dirty="0"/>
          </a:p>
          <a:p>
            <a:endParaRPr lang="zh-CN" altLang="en-US" dirty="0"/>
          </a:p>
        </p:txBody>
      </p:sp>
      <mc:AlternateContent xmlns:mc="http://schemas.openxmlformats.org/markup-compatibility/2006">
        <mc:Choice xmlns:a14="http://schemas.microsoft.com/office/drawing/2010/main" Requires="a14">
          <p:sp>
            <p:nvSpPr>
              <p:cNvPr id="4" name="文本框 3"/>
              <p:cNvSpPr txBox="1"/>
              <p:nvPr/>
            </p:nvSpPr>
            <p:spPr>
              <a:xfrm>
                <a:off x="442258" y="1552970"/>
                <a:ext cx="11133922" cy="4401205"/>
              </a:xfrm>
              <a:prstGeom prst="rect">
                <a:avLst/>
              </a:prstGeom>
              <a:noFill/>
            </p:spPr>
            <p:txBody>
              <a:bodyPr wrap="square">
                <a:spAutoFit/>
              </a:bodyPr>
              <a:lstStyle/>
              <a:p>
                <a:pPr algn="just"/>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证明：</a:t>
                </a:r>
                <a:r>
                  <a:rPr lang="zh-CN"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启发函数满足可容性时，假设树搜索的</a:t>
                </a:r>
                <a:r>
                  <a:rPr lang="en-US" altLang="zh-CN" sz="2800" dirty="0">
                    <a:solidFill>
                      <a:srgbClr val="000000"/>
                    </a:solidFill>
                    <a:latin typeface="Times New Roman" panose="02020603050405020304" pitchFamily="16" charset="0"/>
                    <a:ea typeface="华文楷体" panose="02010600040101010101" pitchFamily="2" charset="-122"/>
                  </a:rPr>
                  <a:t>A*</a:t>
                </a:r>
                <a:r>
                  <a:rPr lang="zh-CN"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算法找到的第一个终止</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结</a:t>
                </a:r>
                <a:r>
                  <a:rPr lang="zh-CN"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点为</a:t>
                </a:r>
                <a:r>
                  <a:rPr lang="en-US" altLang="zh-CN" sz="2800" i="1"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n</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对于此时边缘集合中任意</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结</a:t>
                </a:r>
                <a:r>
                  <a:rPr lang="zh-CN"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点</a:t>
                </a:r>
                <a14:m>
                  <m:oMath xmlns:m="http://schemas.openxmlformats.org/officeDocument/2006/math">
                    <m:sSup>
                      <m:sSupPr>
                        <m:ctrlP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ctrlPr>
                      </m:sSupPr>
                      <m:e>
                        <m:r>
                          <a:rPr lang="en-US" altLang="zh-CN" sz="2800" i="1">
                            <a:solidFill>
                              <a:srgbClr val="000000"/>
                            </a:solidFill>
                            <a:latin typeface="Cambria Math" panose="02040503050406030204"/>
                            <a:ea typeface="华文楷体" panose="02010600040101010101" pitchFamily="2" charset="-122"/>
                            <a:cs typeface="Times New Roman" panose="02020603050405020304" pitchFamily="16" charset="0"/>
                          </a:rPr>
                          <m:t>𝑛</m:t>
                        </m:r>
                      </m:e>
                      <m:sup>
                        <m:r>
                          <a:rPr lang="en-US" altLang="zh-CN" sz="2800" i="1">
                            <a:solidFill>
                              <a:srgbClr val="000000"/>
                            </a:solidFill>
                            <a:latin typeface="Cambria Math" panose="02040503050406030204"/>
                            <a:ea typeface="华文楷体" panose="02010600040101010101" pitchFamily="2" charset="-122"/>
                            <a:cs typeface="Times New Roman" panose="02020603050405020304" pitchFamily="16" charset="0"/>
                          </a:rPr>
                          <m:t>′</m:t>
                        </m:r>
                      </m:sup>
                    </m:sSup>
                    <m:r>
                      <a:rPr lang="en-US" altLang="zh-CN" sz="2800" i="1">
                        <a:solidFill>
                          <a:srgbClr val="000000"/>
                        </a:solidFill>
                        <a:latin typeface="Cambria Math" panose="02040503050406030204"/>
                        <a:ea typeface="华文楷体" panose="02010600040101010101" pitchFamily="2" charset="-122"/>
                        <a:cs typeface="Times New Roman" panose="02020603050405020304" pitchFamily="16" charset="0"/>
                      </a:rPr>
                      <m:t> </m:t>
                    </m:r>
                  </m:oMath>
                </a14:m>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根据算法每次扩展时的策略，即选择评价函数取值最小的边缘节点，有</a:t>
                </a:r>
                <a14:m>
                  <m:oMath xmlns:m="http://schemas.openxmlformats.org/officeDocument/2006/math">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𝑓</m:t>
                    </m:r>
                    <m:d>
                      <m:d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𝑛</m:t>
                        </m:r>
                      </m:e>
                    </m:d>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𝑓</m:t>
                    </m:r>
                    <m:d>
                      <m:d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dPr>
                      <m:e>
                        <m:sSup>
                          <m:sSupPr>
                            <m:ctrlPr>
                              <a:rPr lang="zh-CN" altLang="zh-CN" sz="2800" i="1">
                                <a:solidFill>
                                  <a:srgbClr val="000000"/>
                                </a:solidFill>
                                <a:latin typeface="Cambria Math" panose="02040503050406030204" pitchFamily="18" charset="0"/>
                                <a:ea typeface="Cambria Math" panose="02040503050406030204" pitchFamily="18" charset="0"/>
                                <a:cs typeface="Times New Roman" panose="02020603050405020304" pitchFamily="16" charset="0"/>
                              </a:rPr>
                            </m:ctrlPr>
                          </m:sSupPr>
                          <m:e>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𝑛</m:t>
                            </m:r>
                          </m:e>
                          <m:sup>
                            <m:r>
                              <a:rPr lang="en-US"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up>
                        </m:sSup>
                      </m:e>
                    </m:d>
                    <m:r>
                      <a:rPr lang="zh-CN" altLang="en-US"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oMath>
                </a14:m>
                <a:endParaRPr lang="en-US"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endParaRPr>
              </a:p>
              <a:p>
                <a:pPr algn="just"/>
                <a:endParaRPr lang="en-US"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endParaRPr>
              </a:p>
              <a:p>
                <a:pPr algn="just"/>
                <a:r>
                  <a:rPr lang="zh-CN"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由于</a:t>
                </a:r>
                <a:r>
                  <a:rPr lang="en-US"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a:t>
                </a:r>
                <a:r>
                  <a:rPr lang="zh-CN"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算法对评价函数定义为</a:t>
                </a:r>
                <a14:m>
                  <m:oMath xmlns:m="http://schemas.openxmlformats.org/officeDocument/2006/math">
                    <m:r>
                      <a:rPr lang="en-US" altLang="zh-CN" sz="2800" i="1">
                        <a:latin typeface="Cambria Math" panose="02040503050406030204"/>
                      </a:rPr>
                      <m:t>𝑓</m:t>
                    </m:r>
                    <m:d>
                      <m:dPr>
                        <m:ctrlPr>
                          <a:rPr lang="zh-CN" altLang="zh-CN" sz="2800" i="1">
                            <a:latin typeface="Cambria Math" panose="02040503050406030204" pitchFamily="18" charset="0"/>
                          </a:rPr>
                        </m:ctrlPr>
                      </m:dPr>
                      <m:e>
                        <m:r>
                          <a:rPr lang="en-US" altLang="zh-CN" sz="2800" i="1">
                            <a:latin typeface="Cambria Math" panose="02040503050406030204"/>
                          </a:rPr>
                          <m:t>𝑛</m:t>
                        </m:r>
                      </m:e>
                    </m:d>
                    <m:r>
                      <a:rPr lang="en-US" altLang="zh-CN" sz="2800" i="1">
                        <a:latin typeface="Cambria Math" panose="02040503050406030204"/>
                      </a:rPr>
                      <m:t>=</m:t>
                    </m:r>
                    <m:r>
                      <a:rPr lang="en-US" altLang="zh-CN" sz="2800" i="1">
                        <a:latin typeface="Cambria Math" panose="02040503050406030204"/>
                      </a:rPr>
                      <m:t>𝑔</m:t>
                    </m:r>
                    <m:d>
                      <m:dPr>
                        <m:ctrlPr>
                          <a:rPr lang="zh-CN" altLang="zh-CN" sz="2800" i="1">
                            <a:latin typeface="Cambria Math" panose="02040503050406030204" pitchFamily="18" charset="0"/>
                          </a:rPr>
                        </m:ctrlPr>
                      </m:dPr>
                      <m:e>
                        <m:r>
                          <a:rPr lang="en-US" altLang="zh-CN" sz="2800" i="1">
                            <a:latin typeface="Cambria Math" panose="02040503050406030204"/>
                          </a:rPr>
                          <m:t>𝑛</m:t>
                        </m:r>
                      </m:e>
                    </m:d>
                    <m:r>
                      <a:rPr lang="en-US" altLang="zh-CN" sz="2800" i="1">
                        <a:latin typeface="Cambria Math" panose="02040503050406030204"/>
                      </a:rPr>
                      <m:t>+</m:t>
                    </m:r>
                    <m:r>
                      <a:rPr lang="en-US" altLang="zh-CN" sz="2800" i="1">
                        <a:latin typeface="Cambria Math" panose="02040503050406030204"/>
                      </a:rPr>
                      <m:t>ℎ</m:t>
                    </m:r>
                    <m:r>
                      <a:rPr lang="en-US" altLang="zh-CN" sz="2800" i="1" smtClean="0">
                        <a:latin typeface="Cambria Math" panose="02040503050406030204"/>
                      </a:rPr>
                      <m:t>(</m:t>
                    </m:r>
                    <m:r>
                      <a:rPr lang="en-US" altLang="zh-CN" sz="2800" i="1">
                        <a:latin typeface="Cambria Math" panose="02040503050406030204"/>
                      </a:rPr>
                      <m:t>𝑛</m:t>
                    </m:r>
                    <m:r>
                      <a:rPr lang="en-US" altLang="zh-CN" sz="2800" i="1" smtClean="0">
                        <a:latin typeface="Cambria Math" panose="02040503050406030204"/>
                      </a:rPr>
                      <m:t>)</m:t>
                    </m:r>
                  </m:oMath>
                </a14:m>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，且</a:t>
                </a:r>
                <a14:m>
                  <m:oMath xmlns:m="http://schemas.openxmlformats.org/officeDocument/2006/math">
                    <m:r>
                      <a:rPr lang="en-US" altLang="zh-CN" sz="2800" i="1">
                        <a:latin typeface="Cambria Math" panose="02040503050406030204"/>
                      </a:rPr>
                      <m:t>ℎ</m:t>
                    </m:r>
                    <m:d>
                      <m:dPr>
                        <m:ctrlPr>
                          <a:rPr lang="zh-CN" altLang="zh-CN" sz="2800" i="1">
                            <a:latin typeface="Cambria Math" panose="02040503050406030204" pitchFamily="18" charset="0"/>
                          </a:rPr>
                        </m:ctrlPr>
                      </m:dPr>
                      <m:e>
                        <m:r>
                          <a:rPr lang="en-US" altLang="zh-CN" sz="2800" i="1">
                            <a:latin typeface="Cambria Math" panose="02040503050406030204"/>
                          </a:rPr>
                          <m:t>𝑛</m:t>
                        </m:r>
                      </m:e>
                    </m:d>
                    <m:r>
                      <a:rPr lang="en-US" altLang="zh-CN" sz="2800" i="1">
                        <a:latin typeface="Cambria Math" panose="02040503050406030204"/>
                      </a:rPr>
                      <m:t>=</m:t>
                    </m:r>
                    <m:r>
                      <a:rPr lang="en-US" altLang="zh-CN" sz="2800" i="1">
                        <a:latin typeface="Cambria Math" panose="02040503050406030204"/>
                      </a:rPr>
                      <m:t>0</m:t>
                    </m:r>
                  </m:oMath>
                </a14:m>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，有</a:t>
                </a:r>
                <a14:m>
                  <m:oMath xmlns:m="http://schemas.openxmlformats.org/officeDocument/2006/math">
                    <m:r>
                      <a:rPr lang="en-US" altLang="zh-CN" sz="2800" i="1">
                        <a:latin typeface="Cambria Math" panose="02040503050406030204" pitchFamily="18" charset="0"/>
                      </a:rPr>
                      <m:t>𝑓</m:t>
                    </m:r>
                    <m:d>
                      <m:dPr>
                        <m:ctrlPr>
                          <a:rPr lang="zh-CN" altLang="zh-CN" sz="2800" i="1">
                            <a:latin typeface="Cambria Math" panose="02040503050406030204" pitchFamily="18" charset="0"/>
                          </a:rPr>
                        </m:ctrlPr>
                      </m:dPr>
                      <m:e>
                        <m:r>
                          <a:rPr lang="en-US" altLang="zh-CN" sz="2800" i="1">
                            <a:latin typeface="Cambria Math" panose="02040503050406030204" pitchFamily="18" charset="0"/>
                          </a:rPr>
                          <m:t>𝑛</m:t>
                        </m:r>
                      </m:e>
                    </m:d>
                    <m:r>
                      <a:rPr lang="en-US" altLang="zh-CN" sz="2800" i="1">
                        <a:latin typeface="Cambria Math" panose="02040503050406030204" pitchFamily="18" charset="0"/>
                      </a:rPr>
                      <m:t>=</m:t>
                    </m:r>
                    <m:r>
                      <a:rPr lang="en-US" altLang="zh-CN" sz="2800" i="1">
                        <a:latin typeface="Cambria Math" panose="02040503050406030204" pitchFamily="18" charset="0"/>
                      </a:rPr>
                      <m:t>𝑔</m:t>
                    </m:r>
                    <m:d>
                      <m:dPr>
                        <m:ctrlPr>
                          <a:rPr lang="zh-CN" altLang="zh-CN" sz="2800" i="1">
                            <a:latin typeface="Cambria Math" panose="02040503050406030204" pitchFamily="18" charset="0"/>
                          </a:rPr>
                        </m:ctrlPr>
                      </m:dPr>
                      <m:e>
                        <m:r>
                          <a:rPr lang="en-US" altLang="zh-CN" sz="2800" i="1">
                            <a:latin typeface="Cambria Math" panose="02040503050406030204" pitchFamily="18" charset="0"/>
                          </a:rPr>
                          <m:t>𝑛</m:t>
                        </m:r>
                      </m:e>
                    </m:d>
                    <m:r>
                      <a:rPr lang="en-US" altLang="zh-CN" sz="2800" i="1">
                        <a:latin typeface="Cambria Math" panose="02040503050406030204" pitchFamily="18" charset="0"/>
                      </a:rPr>
                      <m:t>+</m:t>
                    </m:r>
                    <m:r>
                      <a:rPr lang="en-US" altLang="zh-CN" sz="2800" i="1">
                        <a:latin typeface="Cambria Math" panose="02040503050406030204" pitchFamily="18" charset="0"/>
                      </a:rPr>
                      <m:t>ℎ</m:t>
                    </m:r>
                    <m:r>
                      <a:rPr lang="en-US" altLang="zh-CN" sz="2800" i="1" smtClean="0">
                        <a:latin typeface="Cambria Math" panose="02040503050406030204" pitchFamily="18" charset="0"/>
                      </a:rPr>
                      <m:t>(</m:t>
                    </m:r>
                    <m:r>
                      <a:rPr lang="en-US" altLang="zh-CN" sz="2800" i="1">
                        <a:latin typeface="Cambria Math" panose="02040503050406030204" pitchFamily="18" charset="0"/>
                      </a:rPr>
                      <m:t>𝑛</m:t>
                    </m:r>
                    <m:r>
                      <a:rPr lang="en-US" altLang="zh-CN" sz="2800" i="1" smtClean="0">
                        <a:latin typeface="Cambria Math" panose="02040503050406030204" pitchFamily="18" charset="0"/>
                      </a:rPr>
                      <m:t>)</m:t>
                    </m:r>
                    <m:r>
                      <a:rPr lang="en-US" altLang="zh-CN" sz="2800" i="1">
                        <a:latin typeface="Cambria Math" panose="02040503050406030204" pitchFamily="18" charset="0"/>
                      </a:rPr>
                      <m:t>=</m:t>
                    </m:r>
                    <m:r>
                      <a:rPr lang="en-US" altLang="zh-CN" sz="2800" i="1">
                        <a:latin typeface="Cambria Math" panose="02040503050406030204" pitchFamily="18" charset="0"/>
                      </a:rPr>
                      <m:t>𝑔</m:t>
                    </m:r>
                    <m:d>
                      <m:dPr>
                        <m:ctrlPr>
                          <a:rPr lang="zh-CN" altLang="zh-CN" sz="2800" i="1">
                            <a:latin typeface="Cambria Math" panose="02040503050406030204" pitchFamily="18" charset="0"/>
                          </a:rPr>
                        </m:ctrlPr>
                      </m:dPr>
                      <m:e>
                        <m:r>
                          <a:rPr lang="en-US" altLang="zh-CN" sz="2800" i="1">
                            <a:latin typeface="Cambria Math" panose="02040503050406030204" pitchFamily="18" charset="0"/>
                          </a:rPr>
                          <m:t>𝑛</m:t>
                        </m:r>
                      </m:e>
                    </m:d>
                  </m:oMath>
                </a14:m>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t>
                </a:r>
                <a14:m>
                  <m:oMath xmlns:m="http://schemas.openxmlformats.org/officeDocument/2006/math">
                    <m:r>
                      <a:rPr lang="en-US" altLang="zh-CN" sz="2800">
                        <a:solidFill>
                          <a:srgbClr val="000000"/>
                        </a:solidFill>
                        <a:latin typeface="Cambria Math" panose="02040503050406030204"/>
                        <a:ea typeface="华文楷体" panose="02010600040101010101" pitchFamily="2" charset="-122"/>
                        <a:cs typeface="Times New Roman" panose="02020603050405020304" pitchFamily="16" charset="0"/>
                      </a:rPr>
                      <m:t>𝑓</m:t>
                    </m:r>
                    <m:d>
                      <m:dPr>
                        <m:ctrlPr>
                          <a:rPr lang="zh-CN"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ctrlPr>
                      </m:dPr>
                      <m:e>
                        <m:r>
                          <a:rPr lang="en-US" altLang="zh-CN" sz="2800">
                            <a:solidFill>
                              <a:srgbClr val="000000"/>
                            </a:solidFill>
                            <a:latin typeface="Cambria Math" panose="02040503050406030204"/>
                            <a:ea typeface="华文楷体" panose="02010600040101010101" pitchFamily="2" charset="-122"/>
                            <a:cs typeface="Times New Roman" panose="02020603050405020304" pitchFamily="16" charset="0"/>
                          </a:rPr>
                          <m:t>𝑛</m:t>
                        </m:r>
                        <m:r>
                          <a:rPr lang="en-US" altLang="zh-CN" sz="2800">
                            <a:solidFill>
                              <a:srgbClr val="000000"/>
                            </a:solidFill>
                            <a:latin typeface="Cambria Math" panose="02040503050406030204"/>
                            <a:ea typeface="华文楷体" panose="02010600040101010101" pitchFamily="2" charset="-122"/>
                            <a:cs typeface="Times New Roman" panose="02020603050405020304" pitchFamily="16" charset="0"/>
                          </a:rPr>
                          <m:t>′</m:t>
                        </m:r>
                      </m:e>
                    </m:d>
                    <m:r>
                      <a:rPr lang="en-US" altLang="zh-CN" sz="2800">
                        <a:solidFill>
                          <a:srgbClr val="000000"/>
                        </a:solidFill>
                        <a:latin typeface="Cambria Math" panose="02040503050406030204"/>
                        <a:ea typeface="华文楷体" panose="02010600040101010101" pitchFamily="2" charset="-122"/>
                        <a:cs typeface="Times New Roman" panose="02020603050405020304" pitchFamily="16" charset="0"/>
                      </a:rPr>
                      <m:t>=</m:t>
                    </m:r>
                    <m:r>
                      <a:rPr lang="en-US" altLang="zh-CN" sz="2800">
                        <a:solidFill>
                          <a:srgbClr val="000000"/>
                        </a:solidFill>
                        <a:latin typeface="Cambria Math" panose="02040503050406030204"/>
                        <a:ea typeface="华文楷体" panose="02010600040101010101" pitchFamily="2" charset="-122"/>
                        <a:cs typeface="Times New Roman" panose="02020603050405020304" pitchFamily="16" charset="0"/>
                      </a:rPr>
                      <m:t>𝑔</m:t>
                    </m:r>
                    <m:d>
                      <m:dPr>
                        <m:ctrlPr>
                          <a:rPr lang="zh-CN"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ctrlPr>
                      </m:dPr>
                      <m:e>
                        <m:r>
                          <a:rPr lang="en-US" altLang="zh-CN" sz="2800">
                            <a:solidFill>
                              <a:srgbClr val="000000"/>
                            </a:solidFill>
                            <a:latin typeface="Cambria Math" panose="02040503050406030204"/>
                            <a:ea typeface="华文楷体" panose="02010600040101010101" pitchFamily="2" charset="-122"/>
                            <a:cs typeface="Times New Roman" panose="02020603050405020304" pitchFamily="16" charset="0"/>
                          </a:rPr>
                          <m:t>𝑛</m:t>
                        </m:r>
                        <m:r>
                          <a:rPr lang="en-US" altLang="zh-CN" sz="2800">
                            <a:solidFill>
                              <a:srgbClr val="000000"/>
                            </a:solidFill>
                            <a:latin typeface="Cambria Math" panose="02040503050406030204"/>
                            <a:ea typeface="华文楷体" panose="02010600040101010101" pitchFamily="2" charset="-122"/>
                            <a:cs typeface="Times New Roman" panose="02020603050405020304" pitchFamily="16" charset="0"/>
                          </a:rPr>
                          <m:t>′</m:t>
                        </m:r>
                      </m:e>
                    </m:d>
                    <m:r>
                      <a:rPr lang="en-US" altLang="zh-CN" sz="2800">
                        <a:solidFill>
                          <a:srgbClr val="000000"/>
                        </a:solidFill>
                        <a:latin typeface="Cambria Math" panose="02040503050406030204"/>
                        <a:ea typeface="华文楷体" panose="02010600040101010101" pitchFamily="2" charset="-122"/>
                        <a:cs typeface="Times New Roman" panose="02020603050405020304" pitchFamily="16" charset="0"/>
                      </a:rPr>
                      <m:t>+</m:t>
                    </m:r>
                    <m:r>
                      <a:rPr lang="en-US" altLang="zh-CN" sz="2800">
                        <a:solidFill>
                          <a:srgbClr val="000000"/>
                        </a:solidFill>
                        <a:latin typeface="Cambria Math" panose="02040503050406030204"/>
                        <a:ea typeface="华文楷体" panose="02010600040101010101" pitchFamily="2" charset="-122"/>
                        <a:cs typeface="Times New Roman" panose="02020603050405020304" pitchFamily="16" charset="0"/>
                      </a:rPr>
                      <m:t>ℎ</m:t>
                    </m:r>
                    <m:r>
                      <a:rPr lang="en-US" altLang="zh-CN" sz="2800" smtClean="0">
                        <a:solidFill>
                          <a:srgbClr val="000000"/>
                        </a:solidFill>
                        <a:latin typeface="Cambria Math" panose="02040503050406030204"/>
                        <a:ea typeface="华文楷体" panose="02010600040101010101" pitchFamily="2" charset="-122"/>
                        <a:cs typeface="Times New Roman" panose="02020603050405020304" pitchFamily="16" charset="0"/>
                      </a:rPr>
                      <m:t>(</m:t>
                    </m:r>
                    <m:r>
                      <a:rPr lang="en-US" altLang="zh-CN" sz="2800">
                        <a:solidFill>
                          <a:srgbClr val="000000"/>
                        </a:solidFill>
                        <a:latin typeface="Cambria Math" panose="02040503050406030204"/>
                        <a:ea typeface="华文楷体" panose="02010600040101010101" pitchFamily="2" charset="-122"/>
                        <a:cs typeface="Times New Roman" panose="02020603050405020304" pitchFamily="16" charset="0"/>
                      </a:rPr>
                      <m:t>𝑛</m:t>
                    </m:r>
                    <m:r>
                      <a:rPr lang="en-US" altLang="zh-CN" sz="2800">
                        <a:solidFill>
                          <a:srgbClr val="000000"/>
                        </a:solidFill>
                        <a:latin typeface="Cambria Math" panose="02040503050406030204"/>
                        <a:ea typeface="华文楷体" panose="02010600040101010101" pitchFamily="2" charset="-122"/>
                        <a:cs typeface="Times New Roman" panose="02020603050405020304" pitchFamily="16" charset="0"/>
                      </a:rPr>
                      <m:t>′)</m:t>
                    </m:r>
                    <m:r>
                      <m:rPr>
                        <m:nor/>
                      </m:rPr>
                      <a:rPr lang="zh-CN" altLang="en-US" sz="280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m:t>，综合可得</m:t>
                    </m:r>
                    <m:r>
                      <a:rPr lang="en-US" altLang="zh-CN" sz="2800" i="1">
                        <a:latin typeface="Cambria Math" panose="02040503050406030204"/>
                      </a:rPr>
                      <m:t>𝑔</m:t>
                    </m:r>
                    <m:d>
                      <m:dPr>
                        <m:ctrlPr>
                          <a:rPr lang="zh-CN" altLang="zh-CN" sz="2800" i="1">
                            <a:latin typeface="Cambria Math" panose="02040503050406030204" pitchFamily="18" charset="0"/>
                          </a:rPr>
                        </m:ctrlPr>
                      </m:dPr>
                      <m:e>
                        <m:r>
                          <a:rPr lang="en-US" altLang="zh-CN" sz="2800" i="1">
                            <a:latin typeface="Cambria Math" panose="02040503050406030204"/>
                          </a:rPr>
                          <m:t>𝑛</m:t>
                        </m:r>
                      </m:e>
                    </m:d>
                    <m:r>
                      <a:rPr lang="en-US" altLang="zh-CN" sz="2800" i="1">
                        <a:latin typeface="Cambria Math" panose="02040503050406030204"/>
                      </a:rPr>
                      <m:t>≤</m:t>
                    </m:r>
                  </m:oMath>
                </a14:m>
                <a:r>
                  <a:rPr lang="en-US" altLang="zh-CN" sz="2800" dirty="0">
                    <a:solidFill>
                      <a:srgbClr val="000000"/>
                    </a:solidFill>
                    <a:ea typeface="华文楷体" panose="02010600040101010101" pitchFamily="2" charset="-122"/>
                    <a:cs typeface="Times New Roman" panose="02020603050405020304" pitchFamily="16" charset="0"/>
                  </a:rPr>
                  <a:t> </a:t>
                </a:r>
                <a14:m>
                  <m:oMath xmlns:m="http://schemas.openxmlformats.org/officeDocument/2006/math">
                    <m:r>
                      <a:rPr lang="en-US" altLang="zh-CN" sz="28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𝑔</m:t>
                    </m:r>
                    <m:d>
                      <m:dPr>
                        <m:ctrlPr>
                          <a:rPr lang="zh-CN" altLang="zh-CN" sz="2800" i="1">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ctrlPr>
                      </m:dPr>
                      <m:e>
                        <m:r>
                          <a:rPr lang="en-US" altLang="zh-CN" sz="28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𝑛</m:t>
                        </m:r>
                        <m:r>
                          <a:rPr lang="en-US" altLang="zh-CN" sz="28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e>
                    </m:d>
                    <m:r>
                      <a:rPr lang="en-US" altLang="zh-CN" sz="28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8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ℎ</m:t>
                    </m:r>
                    <m:r>
                      <a:rPr lang="en-US" altLang="zh-CN" sz="2800" smtClean="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r>
                      <a:rPr lang="en-US" altLang="zh-CN" sz="28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𝑛</m:t>
                    </m:r>
                    <m:r>
                      <a:rPr lang="en-US" altLang="zh-CN" sz="280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oMath>
                </a14:m>
                <a:r>
                  <a:rPr lang="en-US" altLang="zh-CN" sz="2800" dirty="0"/>
                  <a:t> </a:t>
                </a:r>
                <a14:m>
                  <m:oMath xmlns:m="http://schemas.openxmlformats.org/officeDocument/2006/math">
                    <m:r>
                      <a:rPr lang="en-US" altLang="zh-CN" sz="2800" i="1">
                        <a:latin typeface="Cambria Math" panose="02040503050406030204" pitchFamily="18" charset="0"/>
                      </a:rPr>
                      <m:t>≤</m:t>
                    </m:r>
                  </m:oMath>
                </a14:m>
                <a:r>
                  <a:rPr lang="en-US" altLang="zh-CN" sz="2800" dirty="0">
                    <a:solidFill>
                      <a:srgbClr val="000000"/>
                    </a:solidFill>
                    <a:ea typeface="华文楷体" panose="02010600040101010101" pitchFamily="2" charset="-122"/>
                    <a:cs typeface="Times New Roman" panose="02020603050405020304" pitchFamily="16" charset="0"/>
                  </a:rPr>
                  <a:t> </a:t>
                </a:r>
                <a14:m>
                  <m:oMath xmlns:m="http://schemas.openxmlformats.org/officeDocument/2006/math">
                    <m:r>
                      <a:rPr lang="en-US" altLang="zh-CN" sz="2800" i="1">
                        <a:latin typeface="Cambria Math" panose="02040503050406030204"/>
                      </a:rPr>
                      <m:t>𝑔</m:t>
                    </m:r>
                    <m:d>
                      <m:dPr>
                        <m:ctrlPr>
                          <a:rPr lang="zh-CN" altLang="zh-CN" sz="2800" i="1">
                            <a:latin typeface="Cambria Math" panose="02040503050406030204" pitchFamily="18" charset="0"/>
                          </a:rPr>
                        </m:ctrlPr>
                      </m:dPr>
                      <m:e>
                        <m:sSup>
                          <m:sSupPr>
                            <m:ctrlPr>
                              <a:rPr lang="zh-CN" altLang="zh-CN" sz="2800" i="1">
                                <a:latin typeface="Cambria Math" panose="02040503050406030204" pitchFamily="18" charset="0"/>
                              </a:rPr>
                            </m:ctrlPr>
                          </m:sSupPr>
                          <m:e>
                            <m:r>
                              <a:rPr lang="en-US" altLang="zh-CN" sz="2800" i="1">
                                <a:latin typeface="Cambria Math" panose="02040503050406030204"/>
                              </a:rPr>
                              <m:t>𝑛</m:t>
                            </m:r>
                          </m:e>
                          <m:sup>
                            <m:r>
                              <a:rPr lang="en-US" altLang="zh-CN" sz="2800" i="1">
                                <a:latin typeface="Cambria Math" panose="02040503050406030204"/>
                              </a:rPr>
                              <m:t>′</m:t>
                            </m:r>
                          </m:sup>
                        </m:sSup>
                      </m:e>
                    </m:d>
                    <m:r>
                      <a:rPr lang="en-US" altLang="zh-CN" sz="2800" i="1">
                        <a:latin typeface="Cambria Math" panose="02040503050406030204"/>
                      </a:rPr>
                      <m:t>+</m:t>
                    </m:r>
                    <m:sSup>
                      <m:sSupPr>
                        <m:ctrlPr>
                          <a:rPr lang="zh-CN" altLang="zh-CN" sz="2800" i="1">
                            <a:latin typeface="Cambria Math" panose="02040503050406030204" pitchFamily="18" charset="0"/>
                          </a:rPr>
                        </m:ctrlPr>
                      </m:sSupPr>
                      <m:e>
                        <m:r>
                          <a:rPr lang="en-US" altLang="zh-CN" sz="2800" i="1">
                            <a:latin typeface="Cambria Math" panose="02040503050406030204"/>
                          </a:rPr>
                          <m:t>ℎ</m:t>
                        </m:r>
                      </m:e>
                      <m:sup>
                        <m:r>
                          <a:rPr lang="en-US" altLang="zh-CN" sz="2800" i="1">
                            <a:latin typeface="Cambria Math" panose="02040503050406030204"/>
                          </a:rPr>
                          <m:t>∗</m:t>
                        </m:r>
                      </m:sup>
                    </m:sSup>
                    <m:r>
                      <a:rPr lang="en-US" altLang="zh-CN" sz="2800" i="1" smtClean="0">
                        <a:latin typeface="Cambria Math" panose="02040503050406030204"/>
                      </a:rPr>
                      <m:t>(</m:t>
                    </m:r>
                    <m:sSup>
                      <m:sSupPr>
                        <m:ctrlPr>
                          <a:rPr lang="zh-CN" altLang="zh-CN" sz="2800" i="1">
                            <a:latin typeface="Cambria Math" panose="02040503050406030204" pitchFamily="18" charset="0"/>
                          </a:rPr>
                        </m:ctrlPr>
                      </m:sSupPr>
                      <m:e>
                        <m:r>
                          <a:rPr lang="en-US" altLang="zh-CN" sz="2800" i="1">
                            <a:latin typeface="Cambria Math" panose="02040503050406030204"/>
                          </a:rPr>
                          <m:t>𝑛</m:t>
                        </m:r>
                      </m:e>
                      <m:sup>
                        <m:r>
                          <a:rPr lang="en-US" altLang="zh-CN" sz="2800" i="1">
                            <a:latin typeface="Cambria Math" panose="02040503050406030204"/>
                          </a:rPr>
                          <m:t>′</m:t>
                        </m:r>
                      </m:sup>
                    </m:sSup>
                    <m:r>
                      <a:rPr lang="en-US" altLang="zh-CN" sz="2800" i="1" smtClean="0">
                        <a:latin typeface="Cambria Math" panose="02040503050406030204"/>
                      </a:rPr>
                      <m:t>)</m:t>
                    </m:r>
                    <m:r>
                      <a:rPr lang="zh-CN" altLang="en-US" sz="2800" i="1">
                        <a:latin typeface="Cambria Math" panose="02040503050406030204" pitchFamily="18" charset="0"/>
                      </a:rPr>
                      <m:t>。</m:t>
                    </m:r>
                  </m:oMath>
                </a14:m>
                <a:endParaRPr lang="en-US"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endParaRPr>
              </a:p>
              <a:p>
                <a:pPr algn="just"/>
                <a:endParaRPr lang="en-US"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endParaRPr>
              </a:p>
              <a:p>
                <a:pPr algn="just"/>
                <a:r>
                  <a:rPr lang="zh-CN" altLang="zh-CN" sz="2800" dirty="0">
                    <a:solidFill>
                      <a:schemeClr val="tx2"/>
                    </a:solidFill>
                  </a:rPr>
                  <a:t>此时扩展其他任何一个边缘</a:t>
                </a:r>
                <a:r>
                  <a:rPr lang="zh-CN" altLang="en-US" sz="2800" dirty="0">
                    <a:solidFill>
                      <a:schemeClr val="tx2"/>
                    </a:solidFill>
                  </a:rPr>
                  <a:t>结</a:t>
                </a:r>
                <a:r>
                  <a:rPr lang="zh-CN" altLang="zh-CN" sz="2800" dirty="0">
                    <a:solidFill>
                      <a:schemeClr val="tx2"/>
                    </a:solidFill>
                  </a:rPr>
                  <a:t>点都不可能找到比</a:t>
                </a:r>
                <a:r>
                  <a:rPr lang="zh-CN" altLang="en-US" sz="2800" dirty="0">
                    <a:solidFill>
                      <a:schemeClr val="tx2"/>
                    </a:solidFill>
                  </a:rPr>
                  <a:t>结</a:t>
                </a:r>
                <a:r>
                  <a:rPr lang="zh-CN" altLang="zh-CN" sz="2800" dirty="0">
                    <a:solidFill>
                      <a:schemeClr val="tx2"/>
                    </a:solidFill>
                  </a:rPr>
                  <a:t>点</a:t>
                </a:r>
                <a14:m>
                  <m:oMath xmlns:m="http://schemas.openxmlformats.org/officeDocument/2006/math">
                    <m:r>
                      <a:rPr lang="en-US" altLang="zh-CN" sz="2800" i="1">
                        <a:solidFill>
                          <a:schemeClr val="tx2"/>
                        </a:solidFill>
                        <a:latin typeface="Cambria Math" panose="02040503050406030204"/>
                      </a:rPr>
                      <m:t>𝑛</m:t>
                    </m:r>
                  </m:oMath>
                </a14:m>
                <a:r>
                  <a:rPr lang="zh-CN" altLang="zh-CN" sz="2800" dirty="0">
                    <a:solidFill>
                      <a:schemeClr val="tx2"/>
                    </a:solidFill>
                  </a:rPr>
                  <a:t>所对应路径代价更小的路径，因此</a:t>
                </a:r>
                <a:r>
                  <a:rPr lang="zh-CN" altLang="en-US" sz="2800" dirty="0">
                    <a:solidFill>
                      <a:schemeClr val="tx2"/>
                    </a:solidFill>
                  </a:rPr>
                  <a:t>结</a:t>
                </a:r>
                <a:r>
                  <a:rPr lang="zh-CN" altLang="zh-CN" sz="2800" dirty="0">
                    <a:solidFill>
                      <a:schemeClr val="tx2"/>
                    </a:solidFill>
                  </a:rPr>
                  <a:t>点</a:t>
                </a:r>
                <a14:m>
                  <m:oMath xmlns:m="http://schemas.openxmlformats.org/officeDocument/2006/math">
                    <m:r>
                      <a:rPr lang="en-US" altLang="zh-CN" sz="2800" i="1">
                        <a:solidFill>
                          <a:schemeClr val="tx2"/>
                        </a:solidFill>
                        <a:latin typeface="Cambria Math" panose="02040503050406030204"/>
                      </a:rPr>
                      <m:t>𝑛</m:t>
                    </m:r>
                  </m:oMath>
                </a14:m>
                <a:r>
                  <a:rPr lang="zh-CN" altLang="zh-CN" sz="2800" dirty="0">
                    <a:solidFill>
                      <a:schemeClr val="tx2"/>
                    </a:solidFill>
                  </a:rPr>
                  <a:t>对应的是一条最短路径，即算法满足最优性。</a:t>
                </a:r>
                <a:endParaRPr lang="zh-CN" altLang="zh-CN" sz="2800" dirty="0">
                  <a:solidFill>
                    <a:schemeClr val="tx2"/>
                  </a:solidFill>
                </a:endParaRPr>
              </a:p>
            </p:txBody>
          </p:sp>
        </mc:Choice>
        <mc:Fallback>
          <p:sp>
            <p:nvSpPr>
              <p:cNvPr id="4" name="文本框 3"/>
              <p:cNvSpPr txBox="1">
                <a:spLocks noRot="1" noChangeAspect="1" noMove="1" noResize="1" noEditPoints="1" noAdjustHandles="1" noChangeArrowheads="1" noChangeShapeType="1" noTextEdit="1"/>
              </p:cNvSpPr>
              <p:nvPr/>
            </p:nvSpPr>
            <p:spPr>
              <a:xfrm>
                <a:off x="442258" y="1552970"/>
                <a:ext cx="11133922" cy="4401205"/>
              </a:xfrm>
              <a:prstGeom prst="rect">
                <a:avLst/>
              </a:prstGeom>
              <a:blipFill rotWithShape="1">
                <a:blip r:embed="rId1"/>
                <a:stretch>
                  <a:fillRect l="-3" t="-9" r="1" b="9"/>
                </a:stretch>
              </a:blipFill>
            </p:spPr>
            <p:txBody>
              <a:bodyPr/>
              <a:lstStyle/>
              <a:p>
                <a:r>
                  <a:rPr lang="zh-CN" alt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rPr>
              <a:t>搜索算法：图搜索</a:t>
            </a:r>
            <a:r>
              <a:rPr lang="en-US" altLang="zh-CN" dirty="0">
                <a:latin typeface="黑体" panose="02010609060101010101" pitchFamily="49" charset="-122"/>
              </a:rPr>
              <a:t>A*</a:t>
            </a:r>
            <a:r>
              <a:rPr lang="zh-CN" altLang="en-US" dirty="0">
                <a:latin typeface="黑体" panose="02010609060101010101" pitchFamily="49" charset="-122"/>
              </a:rPr>
              <a:t>算法性能分析</a:t>
            </a:r>
            <a:endParaRPr lang="zh-CN" altLang="en-US" dirty="0"/>
          </a:p>
        </p:txBody>
      </p:sp>
      <p:sp>
        <p:nvSpPr>
          <p:cNvPr id="3" name="内容占位符 2"/>
          <p:cNvSpPr>
            <a:spLocks noGrp="1"/>
          </p:cNvSpPr>
          <p:nvPr>
            <p:ph idx="1"/>
          </p:nvPr>
        </p:nvSpPr>
        <p:spPr/>
        <p:txBody>
          <a:bodyPr/>
          <a:lstStyle/>
          <a:p>
            <a:r>
              <a:rPr lang="zh-CN" altLang="en-US" dirty="0"/>
              <a:t>如果</a:t>
            </a:r>
            <a:r>
              <a:rPr lang="en-US" altLang="zh-CN" dirty="0"/>
              <a:t>A*</a:t>
            </a:r>
            <a:r>
              <a:rPr lang="zh-CN" altLang="en-US" dirty="0"/>
              <a:t>算法采用的是图搜索策略，那么即使启发函数满足可容性条件，也不能保证算法最优性。</a:t>
            </a:r>
            <a:endParaRPr lang="zh-CN" altLang="en-US" dirty="0"/>
          </a:p>
          <a:p>
            <a:pPr lvl="1"/>
            <a:r>
              <a:rPr lang="zh-CN" altLang="en-US" dirty="0"/>
              <a:t>例子：如果有多个结点对应同一个状态</a:t>
            </a:r>
            <a:r>
              <a:rPr lang="en-US" altLang="zh-CN" dirty="0"/>
              <a:t>(</a:t>
            </a:r>
            <a:r>
              <a:rPr lang="zh-CN" altLang="en-US" dirty="0"/>
              <a:t>即存在多条到达同一个城市的路径</a:t>
            </a:r>
            <a:r>
              <a:rPr lang="en-US" altLang="zh-CN" dirty="0"/>
              <a:t>)</a:t>
            </a:r>
            <a:r>
              <a:rPr lang="zh-CN" altLang="en-US" dirty="0"/>
              <a:t>，图搜索算法只会扩展其中的一个结点，而剪枝其余的结点，然而最短路径有可能经过其中某些被剪枝结点，导致算法无法找到这些最短路径。</a:t>
            </a:r>
            <a:endParaRPr lang="zh-CN" altLang="en-US" dirty="0"/>
          </a:p>
          <a:p>
            <a:pPr lvl="1"/>
            <a:endParaRPr lang="zh-CN" altLang="en-US"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2345841" y="4435453"/>
              <a:ext cx="7718780" cy="609600"/>
            </p:xfrm>
            <a:graphic>
              <a:graphicData uri="http://schemas.openxmlformats.org/drawingml/2006/table">
                <a:tbl>
                  <a:tblPr firstRow="1" firstCol="1" bandRow="1">
                    <a:tableStyleId>{5C22544A-7EE6-4342-B048-85BDC9FD1C3A}</a:tableStyleId>
                  </a:tblPr>
                  <a:tblGrid>
                    <a:gridCol w="1056959"/>
                    <a:gridCol w="554531"/>
                    <a:gridCol w="555462"/>
                    <a:gridCol w="555462"/>
                    <a:gridCol w="795139"/>
                    <a:gridCol w="418975"/>
                    <a:gridCol w="654290"/>
                    <a:gridCol w="671507"/>
                    <a:gridCol w="235538"/>
                    <a:gridCol w="555462"/>
                    <a:gridCol w="554531"/>
                    <a:gridCol w="555462"/>
                    <a:gridCol w="555462"/>
                  </a:tblGrid>
                  <a:tr h="298429">
                    <a:tc>
                      <a:txBody>
                        <a:bodyPr/>
                        <a:lstStyle/>
                        <a:p>
                          <a:pPr algn="just">
                            <a:spcAft>
                              <a:spcPts val="0"/>
                            </a:spcAft>
                          </a:pPr>
                          <a:r>
                            <a:rPr lang="en-US" altLang="zh-CN" sz="2000" kern="100" dirty="0">
                              <a:solidFill>
                                <a:schemeClr val="tx2"/>
                              </a:solidFill>
                              <a:effectLst/>
                            </a:rPr>
                            <a:t>      </a:t>
                          </a:r>
                          <a:r>
                            <a:rPr lang="zh-CN" sz="2000" kern="100" dirty="0">
                              <a:solidFill>
                                <a:schemeClr val="tx2"/>
                              </a:solidFill>
                              <a:effectLst/>
                            </a:rPr>
                            <a:t>状态</a:t>
                          </a:r>
                          <a:endParaRPr lang="zh-CN" sz="2000" kern="100" dirty="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dirty="0">
                              <a:solidFill>
                                <a:schemeClr val="tx2"/>
                              </a:solidFill>
                              <a:effectLst/>
                            </a:rPr>
                            <a:t>A</a:t>
                          </a:r>
                          <a:endParaRPr lang="zh-CN" sz="2000" kern="100" dirty="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dirty="0">
                              <a:solidFill>
                                <a:schemeClr val="tx2"/>
                              </a:solidFill>
                              <a:effectLst/>
                            </a:rPr>
                            <a:t>B</a:t>
                          </a:r>
                          <a:endParaRPr lang="zh-CN" sz="2000" kern="100" dirty="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a:solidFill>
                                <a:schemeClr val="tx2"/>
                              </a:solidFill>
                              <a:effectLst/>
                            </a:rPr>
                            <a:t>C</a:t>
                          </a:r>
                          <a:endParaRPr lang="zh-CN" sz="2000" kern="10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a:solidFill>
                                <a:schemeClr val="tx2"/>
                              </a:solidFill>
                              <a:effectLst/>
                            </a:rPr>
                            <a:t>D</a:t>
                          </a:r>
                          <a:endParaRPr lang="zh-CN" sz="2000" kern="10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a:solidFill>
                                <a:schemeClr val="tx2"/>
                              </a:solidFill>
                              <a:effectLst/>
                            </a:rPr>
                            <a:t>E</a:t>
                          </a:r>
                          <a:endParaRPr lang="zh-CN" sz="2000" kern="10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a:solidFill>
                                <a:schemeClr val="tx2"/>
                              </a:solidFill>
                              <a:effectLst/>
                            </a:rPr>
                            <a:t>F</a:t>
                          </a:r>
                          <a:endParaRPr lang="zh-CN" sz="2000" kern="10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a:solidFill>
                                <a:schemeClr val="tx2"/>
                              </a:solidFill>
                              <a:effectLst/>
                            </a:rPr>
                            <a:t>G</a:t>
                          </a:r>
                          <a:endParaRPr lang="zh-CN" sz="2000" kern="10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a:solidFill>
                                <a:schemeClr val="tx2"/>
                              </a:solidFill>
                              <a:effectLst/>
                            </a:rPr>
                            <a:t>H</a:t>
                          </a:r>
                          <a:endParaRPr lang="zh-CN" sz="2000" kern="10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a:solidFill>
                                <a:schemeClr val="tx2"/>
                              </a:solidFill>
                              <a:effectLst/>
                            </a:rPr>
                            <a:t>I</a:t>
                          </a:r>
                          <a:endParaRPr lang="zh-CN" sz="2000" kern="10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a:solidFill>
                                <a:schemeClr val="tx2"/>
                              </a:solidFill>
                              <a:effectLst/>
                            </a:rPr>
                            <a:t>J</a:t>
                          </a:r>
                          <a:endParaRPr lang="zh-CN" sz="2000" kern="10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a:solidFill>
                                <a:schemeClr val="tx2"/>
                              </a:solidFill>
                              <a:effectLst/>
                            </a:rPr>
                            <a:t>K</a:t>
                          </a:r>
                          <a:endParaRPr lang="zh-CN" sz="2000" kern="10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a:solidFill>
                                <a:schemeClr val="tx2"/>
                              </a:solidFill>
                              <a:effectLst/>
                            </a:rPr>
                            <a:t>L</a:t>
                          </a:r>
                          <a:endParaRPr lang="zh-CN" sz="2000" kern="10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r>
                  <a:tr h="298429">
                    <a:tc>
                      <a:txBody>
                        <a:bodyPr/>
                        <a:lstStyle/>
                        <a:p>
                          <a:pPr algn="just">
                            <a:spcAft>
                              <a:spcPts val="0"/>
                            </a:spcAft>
                          </a:pPr>
                          <a14:m>
                            <m:oMathPara xmlns:m="http://schemas.openxmlformats.org/officeDocument/2006/math">
                              <m:oMathParaPr>
                                <m:jc m:val="centerGroup"/>
                              </m:oMathParaPr>
                              <m:oMath xmlns:m="http://schemas.openxmlformats.org/officeDocument/2006/math">
                                <m:r>
                                  <a:rPr lang="en-US" sz="2000" kern="100" smtClean="0">
                                    <a:solidFill>
                                      <a:schemeClr val="tx2"/>
                                    </a:solidFill>
                                    <a:effectLst/>
                                    <a:latin typeface="Cambria Math" panose="02040503050406030204"/>
                                  </a:rPr>
                                  <m:t>ℎ</m:t>
                                </m:r>
                                <m:r>
                                  <a:rPr lang="en-US" sz="2000" kern="100" smtClean="0">
                                    <a:solidFill>
                                      <a:schemeClr val="tx2"/>
                                    </a:solidFill>
                                    <a:effectLst/>
                                    <a:latin typeface="Cambria Math" panose="02040503050406030204"/>
                                  </a:rPr>
                                  <m:t>(</m:t>
                                </m:r>
                                <m:r>
                                  <a:rPr lang="en-US" sz="2000" kern="100" smtClean="0">
                                    <a:solidFill>
                                      <a:schemeClr val="tx2"/>
                                    </a:solidFill>
                                    <a:effectLst/>
                                    <a:latin typeface="Cambria Math" panose="02040503050406030204"/>
                                  </a:rPr>
                                  <m:t>𝑛</m:t>
                                </m:r>
                                <m:r>
                                  <a:rPr lang="en-US" sz="2000" kern="100" smtClean="0">
                                    <a:solidFill>
                                      <a:schemeClr val="tx2"/>
                                    </a:solidFill>
                                    <a:effectLst/>
                                    <a:latin typeface="Cambria Math" panose="02040503050406030204"/>
                                  </a:rPr>
                                  <m:t>)</m:t>
                                </m:r>
                              </m:oMath>
                            </m:oMathPara>
                          </a14:m>
                          <a:endParaRPr lang="zh-CN" sz="2000" kern="100" dirty="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a:solidFill>
                                <a:schemeClr val="tx2"/>
                              </a:solidFill>
                              <a:effectLst/>
                            </a:rPr>
                            <a:t>13</a:t>
                          </a:r>
                          <a:endParaRPr lang="zh-CN" sz="2000" kern="10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dirty="0">
                              <a:solidFill>
                                <a:schemeClr val="tx2"/>
                              </a:solidFill>
                              <a:effectLst/>
                            </a:rPr>
                            <a:t>10</a:t>
                          </a:r>
                          <a:endParaRPr lang="zh-CN" sz="2000" kern="100" dirty="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dirty="0">
                              <a:solidFill>
                                <a:schemeClr val="tx2"/>
                              </a:solidFill>
                              <a:effectLst/>
                            </a:rPr>
                            <a:t>6</a:t>
                          </a:r>
                          <a:endParaRPr lang="zh-CN" sz="2000" kern="100" dirty="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b="1" kern="100" dirty="0">
                              <a:solidFill>
                                <a:schemeClr val="tx2"/>
                              </a:solidFill>
                              <a:effectLst/>
                            </a:rPr>
                            <a:t>12</a:t>
                          </a:r>
                          <a:r>
                            <a:rPr lang="en-US" altLang="zh-CN" sz="2000" b="1" kern="100" dirty="0">
                              <a:solidFill>
                                <a:schemeClr val="tx2"/>
                              </a:solidFill>
                              <a:effectLst/>
                              <a:sym typeface="Wingdings" panose="05000000000000000000" pitchFamily="2" charset="2"/>
                            </a:rPr>
                            <a:t></a:t>
                          </a:r>
                          <a:r>
                            <a:rPr lang="en-US" altLang="zh-CN" sz="2000" b="1" kern="100" dirty="0">
                              <a:solidFill>
                                <a:schemeClr val="tx2"/>
                              </a:solidFill>
                              <a:effectLst/>
                            </a:rPr>
                            <a:t>0</a:t>
                          </a:r>
                          <a:endParaRPr lang="zh-CN" sz="2000" b="1" kern="100" dirty="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dirty="0">
                              <a:solidFill>
                                <a:schemeClr val="tx2"/>
                              </a:solidFill>
                              <a:effectLst/>
                            </a:rPr>
                            <a:t>7</a:t>
                          </a:r>
                          <a:endParaRPr lang="zh-CN" sz="2000" kern="100" dirty="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marL="0" algn="just" defTabSz="914400" rtl="0" eaLnBrk="1" latinLnBrk="0" hangingPunct="1">
                            <a:spcAft>
                              <a:spcPts val="0"/>
                            </a:spcAft>
                          </a:pPr>
                          <a:r>
                            <a:rPr lang="en-US" sz="2000" b="1" kern="100" dirty="0">
                              <a:solidFill>
                                <a:schemeClr val="tx2"/>
                              </a:solidFill>
                              <a:effectLst/>
                              <a:latin typeface="+mn-lt"/>
                              <a:ea typeface="+mn-ea"/>
                              <a:cs typeface="+mn-cs"/>
                            </a:rPr>
                            <a:t>8</a:t>
                          </a:r>
                          <a:r>
                            <a:rPr lang="en-US" altLang="zh-CN" sz="2000" b="1" kern="100" dirty="0">
                              <a:solidFill>
                                <a:schemeClr val="tx2"/>
                              </a:solidFill>
                              <a:effectLst/>
                              <a:sym typeface="Wingdings" panose="05000000000000000000" pitchFamily="2" charset="2"/>
                            </a:rPr>
                            <a:t></a:t>
                          </a:r>
                          <a:r>
                            <a:rPr lang="en-US" altLang="zh-CN" sz="2000" b="1" kern="100" dirty="0">
                              <a:solidFill>
                                <a:schemeClr val="tx2"/>
                              </a:solidFill>
                              <a:effectLst/>
                              <a:latin typeface="+mn-lt"/>
                              <a:ea typeface="+mn-ea"/>
                              <a:cs typeface="+mn-cs"/>
                            </a:rPr>
                            <a:t>0</a:t>
                          </a:r>
                          <a:endParaRPr lang="zh-CN" sz="2000" b="1" kern="100" dirty="0">
                            <a:solidFill>
                              <a:schemeClr val="tx2"/>
                            </a:solidFill>
                            <a:effectLst/>
                            <a:latin typeface="+mn-lt"/>
                            <a:ea typeface="+mn-ea"/>
                            <a:cs typeface="+mn-cs"/>
                          </a:endParaRPr>
                        </a:p>
                      </a:txBody>
                      <a:tcPr marL="68580" marR="68580" marT="0" marB="0">
                        <a:solidFill>
                          <a:schemeClr val="accent2">
                            <a:lumMod val="40000"/>
                            <a:lumOff val="60000"/>
                          </a:schemeClr>
                        </a:solidFill>
                      </a:tcPr>
                    </a:tc>
                    <a:tc>
                      <a:txBody>
                        <a:bodyPr/>
                        <a:lstStyle/>
                        <a:p>
                          <a:pPr marL="0" algn="just" defTabSz="914400" rtl="0" eaLnBrk="1" latinLnBrk="0" hangingPunct="1">
                            <a:spcAft>
                              <a:spcPts val="0"/>
                            </a:spcAft>
                          </a:pPr>
                          <a:r>
                            <a:rPr lang="en-US" sz="2000" b="1" kern="100" dirty="0">
                              <a:solidFill>
                                <a:schemeClr val="tx2"/>
                              </a:solidFill>
                              <a:effectLst/>
                              <a:latin typeface="+mn-lt"/>
                              <a:ea typeface="+mn-ea"/>
                              <a:cs typeface="+mn-cs"/>
                            </a:rPr>
                            <a:t>5</a:t>
                          </a:r>
                          <a:r>
                            <a:rPr lang="en-US" altLang="zh-CN" sz="2000" b="1" kern="100" dirty="0">
                              <a:solidFill>
                                <a:schemeClr val="tx2"/>
                              </a:solidFill>
                              <a:effectLst/>
                              <a:sym typeface="Wingdings" panose="05000000000000000000" pitchFamily="2" charset="2"/>
                            </a:rPr>
                            <a:t></a:t>
                          </a:r>
                          <a:r>
                            <a:rPr lang="en-US" altLang="zh-CN" sz="2000" b="1" kern="100" dirty="0">
                              <a:solidFill>
                                <a:schemeClr val="tx2"/>
                              </a:solidFill>
                              <a:effectLst/>
                              <a:latin typeface="+mn-lt"/>
                              <a:ea typeface="+mn-ea"/>
                              <a:cs typeface="+mn-cs"/>
                            </a:rPr>
                            <a:t>0</a:t>
                          </a:r>
                          <a:endParaRPr lang="zh-CN" sz="2000" b="1" kern="100" dirty="0">
                            <a:solidFill>
                              <a:schemeClr val="tx2"/>
                            </a:solidFill>
                            <a:effectLst/>
                            <a:latin typeface="+mn-lt"/>
                            <a:ea typeface="+mn-ea"/>
                            <a:cs typeface="+mn-cs"/>
                          </a:endParaRPr>
                        </a:p>
                      </a:txBody>
                      <a:tcPr marL="68580" marR="68580" marT="0" marB="0">
                        <a:solidFill>
                          <a:schemeClr val="accent2">
                            <a:lumMod val="40000"/>
                            <a:lumOff val="60000"/>
                          </a:schemeClr>
                        </a:solidFill>
                      </a:tcPr>
                    </a:tc>
                    <a:tc>
                      <a:txBody>
                        <a:bodyPr/>
                        <a:lstStyle/>
                        <a:p>
                          <a:pPr algn="just">
                            <a:spcAft>
                              <a:spcPts val="0"/>
                            </a:spcAft>
                          </a:pPr>
                          <a:r>
                            <a:rPr lang="en-US" sz="2000" kern="100" dirty="0">
                              <a:solidFill>
                                <a:schemeClr val="tx2"/>
                              </a:solidFill>
                              <a:effectLst/>
                            </a:rPr>
                            <a:t>3</a:t>
                          </a:r>
                          <a:endParaRPr lang="zh-CN" sz="2000" kern="100" dirty="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dirty="0">
                              <a:solidFill>
                                <a:schemeClr val="tx2"/>
                              </a:solidFill>
                              <a:effectLst/>
                            </a:rPr>
                            <a:t>6</a:t>
                          </a:r>
                          <a:endParaRPr lang="zh-CN" sz="2000" kern="100" dirty="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dirty="0">
                              <a:solidFill>
                                <a:schemeClr val="tx2"/>
                              </a:solidFill>
                              <a:effectLst/>
                            </a:rPr>
                            <a:t>3</a:t>
                          </a:r>
                          <a:endParaRPr lang="zh-CN" sz="2000" kern="100" dirty="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dirty="0">
                              <a:solidFill>
                                <a:schemeClr val="tx2"/>
                              </a:solidFill>
                              <a:effectLst/>
                            </a:rPr>
                            <a:t>0</a:t>
                          </a:r>
                          <a:endParaRPr lang="zh-CN" sz="2000" kern="100" dirty="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dirty="0">
                              <a:solidFill>
                                <a:schemeClr val="tx2"/>
                              </a:solidFill>
                              <a:effectLst/>
                            </a:rPr>
                            <a:t>6</a:t>
                          </a:r>
                          <a:endParaRPr lang="zh-CN" sz="2000" kern="100" dirty="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r>
                </a:tbl>
              </a:graphicData>
            </a:graphic>
          </p:graphicFrame>
        </mc:Choice>
        <mc:Fallback xmlns="">
          <p:graphicFrame>
            <p:nvGraphicFramePr>
              <p:cNvPr id="4" name="表格 3"/>
              <p:cNvGraphicFramePr>
                <a:graphicFrameLocks noGrp="1"/>
              </p:cNvGraphicFramePr>
              <p:nvPr/>
            </p:nvGraphicFramePr>
            <p:xfrm>
              <a:off x="2345841" y="4435453"/>
              <a:ext cx="7718780" cy="609600"/>
            </p:xfrm>
            <a:graphic>
              <a:graphicData uri="http://schemas.openxmlformats.org/drawingml/2006/table">
                <a:tbl>
                  <a:tblPr firstRow="1" firstCol="1" bandRow="1">
                    <a:tableStyleId>{5C22544A-7EE6-4342-B048-85BDC9FD1C3A}</a:tableStyleId>
                  </a:tblPr>
                  <a:tblGrid>
                    <a:gridCol w="1056959"/>
                    <a:gridCol w="554531"/>
                    <a:gridCol w="555462"/>
                    <a:gridCol w="555462"/>
                    <a:gridCol w="795139"/>
                    <a:gridCol w="418975"/>
                    <a:gridCol w="654290"/>
                    <a:gridCol w="671507"/>
                    <a:gridCol w="235538"/>
                    <a:gridCol w="555462"/>
                    <a:gridCol w="554531"/>
                    <a:gridCol w="555462"/>
                    <a:gridCol w="555462"/>
                  </a:tblGrid>
                  <a:tr h="298429">
                    <a:tc>
                      <a:txBody>
                        <a:bodyPr/>
                        <a:lstStyle/>
                        <a:p>
                          <a:pPr algn="just">
                            <a:spcAft>
                              <a:spcPts val="0"/>
                            </a:spcAft>
                          </a:pPr>
                          <a:r>
                            <a:rPr lang="en-US" altLang="zh-CN" sz="2000" kern="100" dirty="0">
                              <a:solidFill>
                                <a:schemeClr val="tx2"/>
                              </a:solidFill>
                              <a:effectLst/>
                            </a:rPr>
                            <a:t>      </a:t>
                          </a:r>
                          <a:r>
                            <a:rPr lang="zh-CN" sz="2000" kern="100" dirty="0">
                              <a:solidFill>
                                <a:schemeClr val="tx2"/>
                              </a:solidFill>
                              <a:effectLst/>
                            </a:rPr>
                            <a:t>状态</a:t>
                          </a:r>
                          <a:endParaRPr lang="zh-CN" sz="2000" kern="100" dirty="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dirty="0">
                              <a:solidFill>
                                <a:schemeClr val="tx2"/>
                              </a:solidFill>
                              <a:effectLst/>
                            </a:rPr>
                            <a:t>A</a:t>
                          </a:r>
                          <a:endParaRPr lang="zh-CN" sz="2000" kern="100" dirty="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dirty="0">
                              <a:solidFill>
                                <a:schemeClr val="tx2"/>
                              </a:solidFill>
                              <a:effectLst/>
                            </a:rPr>
                            <a:t>B</a:t>
                          </a:r>
                          <a:endParaRPr lang="zh-CN" sz="2000" kern="100" dirty="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a:solidFill>
                                <a:schemeClr val="tx2"/>
                              </a:solidFill>
                              <a:effectLst/>
                            </a:rPr>
                            <a:t>C</a:t>
                          </a:r>
                          <a:endParaRPr lang="zh-CN" sz="2000" kern="10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a:solidFill>
                                <a:schemeClr val="tx2"/>
                              </a:solidFill>
                              <a:effectLst/>
                            </a:rPr>
                            <a:t>D</a:t>
                          </a:r>
                          <a:endParaRPr lang="zh-CN" sz="2000" kern="10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a:solidFill>
                                <a:schemeClr val="tx2"/>
                              </a:solidFill>
                              <a:effectLst/>
                            </a:rPr>
                            <a:t>E</a:t>
                          </a:r>
                          <a:endParaRPr lang="zh-CN" sz="2000" kern="10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a:solidFill>
                                <a:schemeClr val="tx2"/>
                              </a:solidFill>
                              <a:effectLst/>
                            </a:rPr>
                            <a:t>F</a:t>
                          </a:r>
                          <a:endParaRPr lang="zh-CN" sz="2000" kern="10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a:solidFill>
                                <a:schemeClr val="tx2"/>
                              </a:solidFill>
                              <a:effectLst/>
                            </a:rPr>
                            <a:t>G</a:t>
                          </a:r>
                          <a:endParaRPr lang="zh-CN" sz="2000" kern="10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a:solidFill>
                                <a:schemeClr val="tx2"/>
                              </a:solidFill>
                              <a:effectLst/>
                            </a:rPr>
                            <a:t>H</a:t>
                          </a:r>
                          <a:endParaRPr lang="zh-CN" sz="2000" kern="10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a:solidFill>
                                <a:schemeClr val="tx2"/>
                              </a:solidFill>
                              <a:effectLst/>
                            </a:rPr>
                            <a:t>I</a:t>
                          </a:r>
                          <a:endParaRPr lang="zh-CN" sz="2000" kern="10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a:solidFill>
                                <a:schemeClr val="tx2"/>
                              </a:solidFill>
                              <a:effectLst/>
                            </a:rPr>
                            <a:t>J</a:t>
                          </a:r>
                          <a:endParaRPr lang="zh-CN" sz="2000" kern="10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a:solidFill>
                                <a:schemeClr val="tx2"/>
                              </a:solidFill>
                              <a:effectLst/>
                            </a:rPr>
                            <a:t>K</a:t>
                          </a:r>
                          <a:endParaRPr lang="zh-CN" sz="2000" kern="10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a:solidFill>
                                <a:schemeClr val="tx2"/>
                              </a:solidFill>
                              <a:effectLst/>
                            </a:rPr>
                            <a:t>L</a:t>
                          </a:r>
                          <a:endParaRPr lang="zh-CN" sz="2000" kern="10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r>
                  <a:tr h="304800">
                    <a:tc>
                      <a:txBody>
                        <a:bodyPr/>
                        <a:lstStyle/>
                        <a:p>
                          <a:endParaRPr lang="zh-CN"/>
                        </a:p>
                      </a:txBody>
                      <a:tcPr marL="68580" marR="68580" marT="0" marB="0">
                        <a:blipFill>
                          <a:blip r:embed="rId1"/>
                        </a:blipFill>
                      </a:tcPr>
                    </a:tc>
                    <a:tc>
                      <a:txBody>
                        <a:bodyPr/>
                        <a:lstStyle/>
                        <a:p>
                          <a:pPr algn="just">
                            <a:spcAft>
                              <a:spcPts val="0"/>
                            </a:spcAft>
                          </a:pPr>
                          <a:r>
                            <a:rPr lang="en-US" sz="2000" kern="100">
                              <a:solidFill>
                                <a:schemeClr val="tx2"/>
                              </a:solidFill>
                              <a:effectLst/>
                            </a:rPr>
                            <a:t>13</a:t>
                          </a:r>
                          <a:endParaRPr lang="zh-CN" sz="2000" kern="10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dirty="0">
                              <a:solidFill>
                                <a:schemeClr val="tx2"/>
                              </a:solidFill>
                              <a:effectLst/>
                            </a:rPr>
                            <a:t>10</a:t>
                          </a:r>
                          <a:endParaRPr lang="zh-CN" sz="2000" kern="100" dirty="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dirty="0">
                              <a:solidFill>
                                <a:schemeClr val="tx2"/>
                              </a:solidFill>
                              <a:effectLst/>
                            </a:rPr>
                            <a:t>6</a:t>
                          </a:r>
                          <a:endParaRPr lang="zh-CN" sz="2000" kern="100" dirty="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b="1" kern="100" dirty="0">
                              <a:solidFill>
                                <a:schemeClr val="tx2"/>
                              </a:solidFill>
                              <a:effectLst/>
                            </a:rPr>
                            <a:t>12</a:t>
                          </a:r>
                          <a:r>
                            <a:rPr lang="en-US" altLang="zh-CN" sz="2000" b="1" kern="100" dirty="0">
                              <a:solidFill>
                                <a:schemeClr val="tx2"/>
                              </a:solidFill>
                              <a:effectLst/>
                              <a:sym typeface="Wingdings" panose="05000000000000000000" pitchFamily="2" charset="2"/>
                            </a:rPr>
                            <a:t></a:t>
                          </a:r>
                          <a:r>
                            <a:rPr lang="en-US" altLang="zh-CN" sz="2000" b="1" kern="100" dirty="0">
                              <a:solidFill>
                                <a:schemeClr val="tx2"/>
                              </a:solidFill>
                              <a:effectLst/>
                            </a:rPr>
                            <a:t>0</a:t>
                          </a:r>
                          <a:endParaRPr lang="zh-CN" sz="2000" b="1" kern="100" dirty="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dirty="0">
                              <a:solidFill>
                                <a:schemeClr val="tx2"/>
                              </a:solidFill>
                              <a:effectLst/>
                            </a:rPr>
                            <a:t>7</a:t>
                          </a:r>
                          <a:endParaRPr lang="zh-CN" sz="2000" kern="100" dirty="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marL="0" algn="just" defTabSz="914400" rtl="0" eaLnBrk="1" latinLnBrk="0" hangingPunct="1">
                            <a:spcAft>
                              <a:spcPts val="0"/>
                            </a:spcAft>
                          </a:pPr>
                          <a:r>
                            <a:rPr lang="en-US" sz="2000" b="1" kern="100" dirty="0">
                              <a:solidFill>
                                <a:schemeClr val="tx2"/>
                              </a:solidFill>
                              <a:effectLst/>
                              <a:latin typeface="+mn-lt"/>
                              <a:ea typeface="+mn-ea"/>
                              <a:cs typeface="+mn-cs"/>
                            </a:rPr>
                            <a:t>8</a:t>
                          </a:r>
                          <a:r>
                            <a:rPr lang="en-US" altLang="zh-CN" sz="2000" b="1" kern="100" dirty="0">
                              <a:solidFill>
                                <a:schemeClr val="tx2"/>
                              </a:solidFill>
                              <a:effectLst/>
                              <a:sym typeface="Wingdings" panose="05000000000000000000" pitchFamily="2" charset="2"/>
                            </a:rPr>
                            <a:t></a:t>
                          </a:r>
                          <a:r>
                            <a:rPr lang="en-US" altLang="zh-CN" sz="2000" b="1" kern="100" dirty="0">
                              <a:solidFill>
                                <a:schemeClr val="tx2"/>
                              </a:solidFill>
                              <a:effectLst/>
                              <a:latin typeface="+mn-lt"/>
                              <a:ea typeface="+mn-ea"/>
                              <a:cs typeface="+mn-cs"/>
                            </a:rPr>
                            <a:t>0</a:t>
                          </a:r>
                          <a:endParaRPr lang="zh-CN" sz="2000" b="1" kern="100" dirty="0">
                            <a:solidFill>
                              <a:schemeClr val="tx2"/>
                            </a:solidFill>
                            <a:effectLst/>
                            <a:latin typeface="+mn-lt"/>
                            <a:ea typeface="+mn-ea"/>
                            <a:cs typeface="+mn-cs"/>
                          </a:endParaRPr>
                        </a:p>
                      </a:txBody>
                      <a:tcPr marL="68580" marR="68580" marT="0" marB="0">
                        <a:solidFill>
                          <a:schemeClr val="accent2">
                            <a:lumMod val="40000"/>
                            <a:lumOff val="60000"/>
                          </a:schemeClr>
                        </a:solidFill>
                      </a:tcPr>
                    </a:tc>
                    <a:tc>
                      <a:txBody>
                        <a:bodyPr/>
                        <a:lstStyle/>
                        <a:p>
                          <a:pPr marL="0" algn="just" defTabSz="914400" rtl="0" eaLnBrk="1" latinLnBrk="0" hangingPunct="1">
                            <a:spcAft>
                              <a:spcPts val="0"/>
                            </a:spcAft>
                          </a:pPr>
                          <a:r>
                            <a:rPr lang="en-US" sz="2000" b="1" kern="100" dirty="0">
                              <a:solidFill>
                                <a:schemeClr val="tx2"/>
                              </a:solidFill>
                              <a:effectLst/>
                              <a:latin typeface="+mn-lt"/>
                              <a:ea typeface="+mn-ea"/>
                              <a:cs typeface="+mn-cs"/>
                            </a:rPr>
                            <a:t>5</a:t>
                          </a:r>
                          <a:r>
                            <a:rPr lang="en-US" altLang="zh-CN" sz="2000" b="1" kern="100" dirty="0">
                              <a:solidFill>
                                <a:schemeClr val="tx2"/>
                              </a:solidFill>
                              <a:effectLst/>
                              <a:sym typeface="Wingdings" panose="05000000000000000000" pitchFamily="2" charset="2"/>
                            </a:rPr>
                            <a:t></a:t>
                          </a:r>
                          <a:r>
                            <a:rPr lang="en-US" altLang="zh-CN" sz="2000" b="1" kern="100" dirty="0">
                              <a:solidFill>
                                <a:schemeClr val="tx2"/>
                              </a:solidFill>
                              <a:effectLst/>
                              <a:latin typeface="+mn-lt"/>
                              <a:ea typeface="+mn-ea"/>
                              <a:cs typeface="+mn-cs"/>
                            </a:rPr>
                            <a:t>0</a:t>
                          </a:r>
                          <a:endParaRPr lang="zh-CN" sz="2000" b="1" kern="100" dirty="0">
                            <a:solidFill>
                              <a:schemeClr val="tx2"/>
                            </a:solidFill>
                            <a:effectLst/>
                            <a:latin typeface="+mn-lt"/>
                            <a:ea typeface="+mn-ea"/>
                            <a:cs typeface="+mn-cs"/>
                          </a:endParaRPr>
                        </a:p>
                      </a:txBody>
                      <a:tcPr marL="68580" marR="68580" marT="0" marB="0">
                        <a:solidFill>
                          <a:schemeClr val="accent2">
                            <a:lumMod val="40000"/>
                            <a:lumOff val="60000"/>
                          </a:schemeClr>
                        </a:solidFill>
                      </a:tcPr>
                    </a:tc>
                    <a:tc>
                      <a:txBody>
                        <a:bodyPr/>
                        <a:lstStyle/>
                        <a:p>
                          <a:pPr algn="just">
                            <a:spcAft>
                              <a:spcPts val="0"/>
                            </a:spcAft>
                          </a:pPr>
                          <a:r>
                            <a:rPr lang="en-US" sz="2000" kern="100" dirty="0">
                              <a:solidFill>
                                <a:schemeClr val="tx2"/>
                              </a:solidFill>
                              <a:effectLst/>
                            </a:rPr>
                            <a:t>3</a:t>
                          </a:r>
                          <a:endParaRPr lang="zh-CN" sz="2000" kern="100" dirty="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dirty="0">
                              <a:solidFill>
                                <a:schemeClr val="tx2"/>
                              </a:solidFill>
                              <a:effectLst/>
                            </a:rPr>
                            <a:t>6</a:t>
                          </a:r>
                          <a:endParaRPr lang="zh-CN" sz="2000" kern="100" dirty="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dirty="0">
                              <a:solidFill>
                                <a:schemeClr val="tx2"/>
                              </a:solidFill>
                              <a:effectLst/>
                            </a:rPr>
                            <a:t>3</a:t>
                          </a:r>
                          <a:endParaRPr lang="zh-CN" sz="2000" kern="100" dirty="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dirty="0">
                              <a:solidFill>
                                <a:schemeClr val="tx2"/>
                              </a:solidFill>
                              <a:effectLst/>
                            </a:rPr>
                            <a:t>0</a:t>
                          </a:r>
                          <a:endParaRPr lang="zh-CN" sz="2000" kern="100" dirty="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c>
                      <a:txBody>
                        <a:bodyPr/>
                        <a:lstStyle/>
                        <a:p>
                          <a:pPr algn="just">
                            <a:spcAft>
                              <a:spcPts val="0"/>
                            </a:spcAft>
                          </a:pPr>
                          <a:r>
                            <a:rPr lang="en-US" sz="2000" kern="100" dirty="0">
                              <a:solidFill>
                                <a:schemeClr val="tx2"/>
                              </a:solidFill>
                              <a:effectLst/>
                            </a:rPr>
                            <a:t>6</a:t>
                          </a:r>
                          <a:endParaRPr lang="zh-CN" sz="2000" kern="100" dirty="0">
                            <a:solidFill>
                              <a:schemeClr val="tx2"/>
                            </a:solidFill>
                            <a:effectLst/>
                            <a:latin typeface="等线" panose="02010600030101010101" pitchFamily="2" charset="-122"/>
                            <a:ea typeface="等线" panose="02010600030101010101" pitchFamily="2" charset="-122"/>
                            <a:cs typeface="Times New Roman" panose="02020603050405020304"/>
                          </a:endParaRPr>
                        </a:p>
                      </a:txBody>
                      <a:tcPr marL="68580" marR="68580" marT="0" marB="0">
                        <a:solidFill>
                          <a:schemeClr val="accent2">
                            <a:lumMod val="40000"/>
                            <a:lumOff val="60000"/>
                          </a:schemeClr>
                        </a:solidFill>
                      </a:tcPr>
                    </a:tc>
                  </a:tr>
                </a:tbl>
              </a:graphicData>
            </a:graphic>
          </p:graphicFrame>
        </mc:Fallback>
      </mc:AlternateContent>
      <p:sp>
        <p:nvSpPr>
          <p:cNvPr id="5" name="Rectangle 1"/>
          <p:cNvSpPr>
            <a:spLocks noChangeArrowheads="1"/>
          </p:cNvSpPr>
          <p:nvPr/>
        </p:nvSpPr>
        <p:spPr bwMode="auto">
          <a:xfrm>
            <a:off x="3646511" y="5041542"/>
            <a:ext cx="58320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algn="ctr" fontAlgn="base">
              <a:spcBef>
                <a:spcPct val="0"/>
              </a:spcBef>
              <a:spcAft>
                <a:spcPct val="0"/>
              </a:spcAft>
            </a:pPr>
            <a:r>
              <a:rPr lang="zh-CN" altLang="zh-CN" sz="2400" b="1" dirty="0">
                <a:ea typeface="华文楷体" panose="02010600040101010101" pitchFamily="2" charset="-122"/>
                <a:cs typeface="Times New Roman" panose="02020603050405020304" pitchFamily="16" charset="0"/>
              </a:rPr>
              <a:t>表 </a:t>
            </a:r>
            <a:r>
              <a:rPr lang="en-US" altLang="zh-CN" sz="2400" b="1" dirty="0">
                <a:ea typeface="华文楷体" panose="02010600040101010101" pitchFamily="2" charset="-122"/>
                <a:cs typeface="Times New Roman" panose="02020603050405020304" pitchFamily="16" charset="0"/>
              </a:rPr>
              <a:t>3.2 </a:t>
            </a:r>
            <a:r>
              <a:rPr lang="zh-CN" altLang="en-US" sz="2400" b="1" dirty="0">
                <a:ea typeface="华文楷体" panose="02010600040101010101" pitchFamily="2" charset="-122"/>
                <a:cs typeface="Times New Roman" panose="02020603050405020304" pitchFamily="16" charset="0"/>
              </a:rPr>
              <a:t>每个状态</a:t>
            </a:r>
            <a:r>
              <a:rPr lang="en-US" altLang="zh-CN" sz="2400" b="1" dirty="0">
                <a:ea typeface="华文楷体" panose="02010600040101010101" pitchFamily="2" charset="-122"/>
                <a:cs typeface="Times New Roman" panose="02020603050405020304" pitchFamily="16" charset="0"/>
              </a:rPr>
              <a:t>(</a:t>
            </a:r>
            <a:r>
              <a:rPr lang="zh-CN" altLang="en-US" sz="2400" b="1" dirty="0">
                <a:ea typeface="华文楷体" panose="02010600040101010101" pitchFamily="2" charset="-122"/>
                <a:cs typeface="Times New Roman" panose="02020603050405020304" pitchFamily="16" charset="0"/>
              </a:rPr>
              <a:t>城市</a:t>
            </a:r>
            <a:r>
              <a:rPr lang="en-US" altLang="zh-CN" sz="2400" b="1" dirty="0">
                <a:ea typeface="华文楷体" panose="02010600040101010101" pitchFamily="2" charset="-122"/>
                <a:cs typeface="Times New Roman" panose="02020603050405020304" pitchFamily="16" charset="0"/>
              </a:rPr>
              <a:t>)</a:t>
            </a:r>
            <a:r>
              <a:rPr lang="zh-CN" altLang="en-US" sz="2400" b="1" dirty="0">
                <a:ea typeface="华文楷体" panose="02010600040101010101" pitchFamily="2" charset="-122"/>
                <a:cs typeface="Times New Roman" panose="02020603050405020304" pitchFamily="16" charset="0"/>
              </a:rPr>
              <a:t>所对应启发函数取值</a:t>
            </a:r>
            <a:endParaRPr lang="zh-CN" altLang="en-US" sz="2400" dirty="0">
              <a:ea typeface="宋体" panose="02010600030101010101" pitchFamily="2" charset="-122"/>
              <a:cs typeface="宋体" panose="02010600030101010101" pitchFamily="2" charset="-122"/>
            </a:endParaRPr>
          </a:p>
        </p:txBody>
      </p:sp>
      <p:sp>
        <p:nvSpPr>
          <p:cNvPr id="6" name="文本框 5"/>
          <p:cNvSpPr txBox="1"/>
          <p:nvPr/>
        </p:nvSpPr>
        <p:spPr>
          <a:xfrm>
            <a:off x="780353" y="5714348"/>
            <a:ext cx="10627875" cy="830997"/>
          </a:xfrm>
          <a:prstGeom prst="rect">
            <a:avLst/>
          </a:prstGeom>
          <a:noFill/>
        </p:spPr>
        <p:txBody>
          <a:bodyPr wrap="square">
            <a:spAutoFit/>
          </a:bodyPr>
          <a:lstStyle/>
          <a:p>
            <a:pPr algn="ctr"/>
            <a:r>
              <a:rPr lang="zh-CN" altLang="zh-CN" sz="24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此时启发函数仍然满足可容性，但图搜索的</a:t>
            </a:r>
            <a:r>
              <a:rPr lang="en-US" altLang="zh-CN" sz="2400" dirty="0">
                <a:solidFill>
                  <a:srgbClr val="000000"/>
                </a:solidFill>
                <a:latin typeface="Times New Roman" panose="02020603050405020304" pitchFamily="16" charset="0"/>
                <a:ea typeface="华文楷体" panose="02010600040101010101" pitchFamily="2" charset="-122"/>
              </a:rPr>
              <a:t>A*</a:t>
            </a:r>
            <a:r>
              <a:rPr lang="zh-CN" altLang="zh-CN" sz="24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算法会优先扩展</a:t>
            </a:r>
            <a:r>
              <a:rPr lang="zh-CN" altLang="en-US" sz="24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结点</a:t>
            </a:r>
            <a:r>
              <a:rPr lang="en-US" altLang="zh-CN" sz="24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 </a:t>
            </a:r>
            <a:r>
              <a:rPr lang="zh-CN" altLang="en-US" sz="24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 </a:t>
            </a:r>
            <a:r>
              <a:rPr lang="en-US" altLang="zh-CN" sz="24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D </a:t>
            </a:r>
            <a:r>
              <a:rPr lang="zh-CN" altLang="en-US" sz="24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 </a:t>
            </a:r>
            <a:r>
              <a:rPr lang="en-US" altLang="zh-CN" sz="24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F </a:t>
            </a:r>
            <a:r>
              <a:rPr lang="zh-CN" altLang="en-US" sz="24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 </a:t>
            </a:r>
            <a:r>
              <a:rPr lang="en-US" altLang="zh-CN" sz="24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G</a:t>
            </a:r>
            <a:r>
              <a:rPr lang="zh-CN" altLang="en-US" sz="24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，而放弃最短路径经过的节点</a:t>
            </a:r>
            <a:r>
              <a:rPr lang="en-US" altLang="zh-CN" sz="24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 </a:t>
            </a:r>
            <a:r>
              <a:rPr lang="zh-CN" altLang="en-US" sz="24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 </a:t>
            </a:r>
            <a:r>
              <a:rPr lang="en-US" altLang="zh-CN" sz="24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E </a:t>
            </a:r>
            <a:r>
              <a:rPr lang="zh-CN" altLang="en-US" sz="24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 </a:t>
            </a:r>
            <a:r>
              <a:rPr lang="en-US" altLang="zh-CN" sz="24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G</a:t>
            </a:r>
            <a:r>
              <a:rPr lang="zh-CN" altLang="en-US" sz="24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t>
            </a:r>
            <a:endParaRPr lang="zh-CN" altLang="en-US" sz="2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rPr>
              <a:t>搜索算法：</a:t>
            </a:r>
            <a:r>
              <a:rPr lang="en-US" altLang="zh-CN" dirty="0">
                <a:latin typeface="黑体" panose="02010609060101010101" pitchFamily="49" charset="-122"/>
              </a:rPr>
              <a:t>A*</a:t>
            </a:r>
            <a:r>
              <a:rPr lang="zh-CN" altLang="en-US" dirty="0">
                <a:latin typeface="黑体" panose="02010609060101010101" pitchFamily="49" charset="-122"/>
              </a:rPr>
              <a:t>算法性能分析</a:t>
            </a:r>
            <a:endParaRPr lang="zh-CN" altLang="en-US" dirty="0"/>
          </a:p>
        </p:txBody>
      </p:sp>
      <p:sp>
        <p:nvSpPr>
          <p:cNvPr id="3" name="内容占位符 2"/>
          <p:cNvSpPr>
            <a:spLocks noGrp="1"/>
          </p:cNvSpPr>
          <p:nvPr>
            <p:ph idx="1"/>
          </p:nvPr>
        </p:nvSpPr>
        <p:spPr/>
        <p:txBody>
          <a:bodyPr/>
          <a:lstStyle/>
          <a:p>
            <a:r>
              <a:rPr lang="zh-CN" altLang="en-US" dirty="0"/>
              <a:t>图搜索</a:t>
            </a:r>
            <a:r>
              <a:rPr lang="en-US" altLang="zh-CN" dirty="0"/>
              <a:t>A*</a:t>
            </a:r>
            <a:r>
              <a:rPr lang="zh-CN" altLang="en-US" dirty="0"/>
              <a:t>算法满足最优性</a:t>
            </a:r>
            <a:r>
              <a:rPr lang="en-US" altLang="zh-CN" dirty="0"/>
              <a:t>(</a:t>
            </a:r>
            <a:r>
              <a:rPr lang="zh-CN" altLang="en-US" dirty="0"/>
              <a:t>方法一</a:t>
            </a:r>
            <a:r>
              <a:rPr lang="en-US" altLang="zh-CN" dirty="0"/>
              <a:t>)</a:t>
            </a:r>
            <a:endParaRPr lang="zh-CN" altLang="en-US" dirty="0"/>
          </a:p>
          <a:p>
            <a:pPr lvl="1"/>
            <a:r>
              <a:rPr lang="zh-CN" altLang="en-US" dirty="0"/>
              <a:t>当算法从不同路径扩展同一结点时，不保留最先探索的那条路径，而是保留代价最小的那条路径。</a:t>
            </a:r>
            <a:endParaRPr lang="zh-CN" altLang="en-US" dirty="0"/>
          </a:p>
          <a:p>
            <a:pPr lvl="1"/>
            <a:endParaRPr lang="zh-CN" altLang="en-US" dirty="0"/>
          </a:p>
        </p:txBody>
      </p:sp>
      <p:pic>
        <p:nvPicPr>
          <p:cNvPr id="4" name="图片 3"/>
          <p:cNvPicPr/>
          <p:nvPr/>
        </p:nvPicPr>
        <p:blipFill>
          <a:blip r:embed="rId1"/>
          <a:stretch>
            <a:fillRect/>
          </a:stretch>
        </p:blipFill>
        <p:spPr>
          <a:xfrm>
            <a:off x="3632784" y="2511277"/>
            <a:ext cx="4690122" cy="3259055"/>
          </a:xfrm>
          <a:prstGeom prst="rect">
            <a:avLst/>
          </a:prstGeom>
        </p:spPr>
      </p:pic>
      <p:sp>
        <p:nvSpPr>
          <p:cNvPr id="5" name="文本框 4"/>
          <p:cNvSpPr txBox="1"/>
          <p:nvPr/>
        </p:nvSpPr>
        <p:spPr>
          <a:xfrm>
            <a:off x="1776152" y="5770332"/>
            <a:ext cx="8591883" cy="830997"/>
          </a:xfrm>
          <a:prstGeom prst="rect">
            <a:avLst/>
          </a:prstGeom>
          <a:noFill/>
        </p:spPr>
        <p:txBody>
          <a:bodyPr wrap="square">
            <a:spAutoFit/>
          </a:bodyPr>
          <a:lstStyle/>
          <a:p>
            <a:pPr algn="ctr"/>
            <a:r>
              <a:rPr lang="zh-CN" altLang="zh-CN" sz="2400" b="1" dirty="0">
                <a:latin typeface="Times New Roman" panose="02020603050405020304" pitchFamily="16" charset="0"/>
                <a:ea typeface="华文楷体" panose="02010600040101010101" pitchFamily="2" charset="-122"/>
                <a:cs typeface="Times New Roman" panose="02020603050405020304" pitchFamily="16" charset="0"/>
              </a:rPr>
              <a:t>修改后图搜索</a:t>
            </a:r>
            <a:r>
              <a:rPr lang="en-US" altLang="zh-CN" sz="2400" b="1" dirty="0">
                <a:latin typeface="Times New Roman" panose="02020603050405020304" pitchFamily="16" charset="0"/>
                <a:ea typeface="华文楷体" panose="02010600040101010101" pitchFamily="2" charset="-122"/>
              </a:rPr>
              <a:t>A*</a:t>
            </a:r>
            <a:r>
              <a:rPr lang="zh-CN" altLang="zh-CN" sz="2400" b="1" dirty="0">
                <a:latin typeface="Times New Roman" panose="02020603050405020304" pitchFamily="16" charset="0"/>
                <a:ea typeface="华文楷体" panose="02010600040101010101" pitchFamily="2" charset="-122"/>
                <a:cs typeface="Times New Roman" panose="02020603050405020304" pitchFamily="16" charset="0"/>
              </a:rPr>
              <a:t>算法扩展</a:t>
            </a:r>
            <a:r>
              <a:rPr lang="en-US" altLang="zh-CN" sz="2400" b="1" dirty="0">
                <a:latin typeface="Times New Roman" panose="02020603050405020304" pitchFamily="16" charset="0"/>
                <a:ea typeface="华文楷体" panose="02010600040101010101" pitchFamily="2" charset="-122"/>
              </a:rPr>
              <a:t>A→E→G</a:t>
            </a:r>
            <a:r>
              <a:rPr lang="zh-CN" altLang="en-US" sz="2400" b="1" dirty="0">
                <a:latin typeface="Times New Roman" panose="02020603050405020304" pitchFamily="16" charset="0"/>
                <a:ea typeface="华文楷体" panose="02010600040101010101" pitchFamily="2" charset="-122"/>
                <a:cs typeface="Times New Roman" panose="02020603050405020304" pitchFamily="16" charset="0"/>
              </a:rPr>
              <a:t>结点</a:t>
            </a:r>
            <a:r>
              <a:rPr lang="zh-CN" altLang="zh-CN" sz="2400" b="1" dirty="0">
                <a:latin typeface="Times New Roman" panose="02020603050405020304" pitchFamily="16" charset="0"/>
                <a:ea typeface="华文楷体" panose="02010600040101010101" pitchFamily="2" charset="-122"/>
                <a:cs typeface="Times New Roman" panose="02020603050405020304" pitchFamily="16" charset="0"/>
              </a:rPr>
              <a:t>，红色实线表示</a:t>
            </a:r>
            <a:endParaRPr lang="en-US" altLang="zh-CN" sz="2400" b="1" dirty="0">
              <a:latin typeface="Times New Roman" panose="02020603050405020304" pitchFamily="16" charset="0"/>
              <a:ea typeface="华文楷体" panose="02010600040101010101" pitchFamily="2" charset="-122"/>
              <a:cs typeface="Times New Roman" panose="02020603050405020304" pitchFamily="16" charset="0"/>
            </a:endParaRPr>
          </a:p>
          <a:p>
            <a:pPr algn="ctr"/>
            <a:r>
              <a:rPr lang="zh-CN" altLang="zh-CN" sz="2400" b="1" dirty="0">
                <a:latin typeface="Times New Roman" panose="02020603050405020304" pitchFamily="16" charset="0"/>
                <a:ea typeface="华文楷体" panose="02010600040101010101" pitchFamily="2" charset="-122"/>
                <a:cs typeface="Times New Roman" panose="02020603050405020304" pitchFamily="16" charset="0"/>
              </a:rPr>
              <a:t>当前搜索树中的边，虚线表示不在搜索树中的边</a:t>
            </a:r>
            <a:endParaRPr lang="zh-CN" altLang="en-US" sz="2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搜索算法：</a:t>
            </a:r>
            <a:r>
              <a:rPr lang="en-US" altLang="zh-CN" dirty="0"/>
              <a:t>A*</a:t>
            </a:r>
            <a:r>
              <a:rPr lang="zh-CN" altLang="en-US" dirty="0"/>
              <a:t>算法性能分析</a:t>
            </a:r>
            <a:endParaRPr lang="zh-CN" altLang="en-US" dirty="0"/>
          </a:p>
        </p:txBody>
      </p:sp>
      <p:sp>
        <p:nvSpPr>
          <p:cNvPr id="3" name="内容占位符 2"/>
          <p:cNvSpPr>
            <a:spLocks noGrp="1"/>
          </p:cNvSpPr>
          <p:nvPr>
            <p:ph idx="1"/>
          </p:nvPr>
        </p:nvSpPr>
        <p:spPr/>
        <p:txBody>
          <a:bodyPr/>
          <a:lstStyle/>
          <a:p>
            <a:r>
              <a:rPr lang="zh-CN" altLang="en-US" dirty="0"/>
              <a:t>图搜索</a:t>
            </a:r>
            <a:r>
              <a:rPr lang="en-US" altLang="zh-CN" dirty="0"/>
              <a:t>A*</a:t>
            </a:r>
            <a:r>
              <a:rPr lang="zh-CN" altLang="en-US" dirty="0"/>
              <a:t>算法满足最优性</a:t>
            </a:r>
            <a:r>
              <a:rPr lang="en-US" altLang="zh-CN" dirty="0"/>
              <a:t>(</a:t>
            </a:r>
            <a:r>
              <a:rPr lang="zh-CN" altLang="en-US" dirty="0"/>
              <a:t>方法二</a:t>
            </a:r>
            <a:r>
              <a:rPr lang="en-US" altLang="zh-CN" dirty="0"/>
              <a:t>)</a:t>
            </a:r>
            <a:endParaRPr lang="en-US" altLang="zh-CN" dirty="0"/>
          </a:p>
          <a:p>
            <a:pPr lvl="1"/>
            <a:r>
              <a:rPr lang="zh-CN" altLang="en-US" dirty="0"/>
              <a:t>要求启发函数满足一致性</a:t>
            </a:r>
            <a:endParaRPr lang="zh-CN" altLang="en-US" dirty="0"/>
          </a:p>
          <a:p>
            <a:endParaRPr lang="zh-CN" altLang="en-US" dirty="0"/>
          </a:p>
        </p:txBody>
      </p:sp>
      <mc:AlternateContent xmlns:mc="http://schemas.openxmlformats.org/markup-compatibility/2006">
        <mc:Choice xmlns:a14="http://schemas.microsoft.com/office/drawing/2010/main" Requires="a14">
          <p:sp>
            <p:nvSpPr>
              <p:cNvPr id="8" name="文本框 7"/>
              <p:cNvSpPr txBox="1"/>
              <p:nvPr/>
            </p:nvSpPr>
            <p:spPr>
              <a:xfrm>
                <a:off x="532017" y="2125748"/>
                <a:ext cx="11109649" cy="3539430"/>
              </a:xfrm>
              <a:prstGeom prst="rect">
                <a:avLst/>
              </a:prstGeom>
              <a:noFill/>
            </p:spPr>
            <p:txBody>
              <a:bodyPr wrap="square">
                <a:spAutoFit/>
              </a:bodyPr>
              <a:lstStyle/>
              <a:p>
                <a:pPr indent="266700" algn="just"/>
                <a:r>
                  <a:rPr lang="zh-CN" altLang="zh-CN" sz="2800" b="1" kern="100" dirty="0">
                    <a:solidFill>
                      <a:srgbClr val="002060"/>
                    </a:solidFill>
                    <a:latin typeface="Times New Roman" panose="02020603050405020304" pitchFamily="16" charset="0"/>
                    <a:ea typeface="华文楷体" panose="02010600040101010101" pitchFamily="2" charset="-122"/>
                    <a:cs typeface="Times New Roman" panose="02020603050405020304" pitchFamily="16" charset="0"/>
                  </a:rPr>
                  <a:t>引理</a:t>
                </a:r>
                <a:r>
                  <a:rPr lang="en-US" altLang="zh-CN" sz="2800" b="1" kern="100" dirty="0">
                    <a:solidFill>
                      <a:srgbClr val="002060"/>
                    </a:solidFill>
                    <a:latin typeface="Times New Roman" panose="02020603050405020304" pitchFamily="16" charset="0"/>
                    <a:ea typeface="华文楷体" panose="02010600040101010101" pitchFamily="2" charset="-122"/>
                    <a:cs typeface="Times New Roman" panose="02020603050405020304" pitchFamily="16" charset="0"/>
                  </a:rPr>
                  <a:t>3.1</a:t>
                </a:r>
                <a:r>
                  <a:rPr lang="zh-CN" altLang="zh-CN" sz="2800" b="1" kern="100" dirty="0">
                    <a:solidFill>
                      <a:srgbClr val="00206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zh-CN" sz="2800" kern="100" dirty="0">
                    <a:latin typeface="Times New Roman" panose="02020603050405020304" pitchFamily="16" charset="0"/>
                    <a:ea typeface="华文楷体" panose="02010600040101010101" pitchFamily="2" charset="-122"/>
                    <a:cs typeface="Times New Roman" panose="02020603050405020304" pitchFamily="16" charset="0"/>
                  </a:rPr>
                  <a:t>启发函数满足一致性条件时，给定一个从搜索树中得到的</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结点</a:t>
                </a:r>
                <a:r>
                  <a:rPr lang="zh-CN" altLang="zh-CN" sz="2800" kern="100" dirty="0">
                    <a:latin typeface="Times New Roman" panose="02020603050405020304" pitchFamily="16" charset="0"/>
                    <a:ea typeface="华文楷体" panose="02010600040101010101" pitchFamily="2" charset="-122"/>
                    <a:cs typeface="Times New Roman" panose="02020603050405020304" pitchFamily="16" charset="0"/>
                  </a:rPr>
                  <a:t>序列，每个</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结点</a:t>
                </a:r>
                <a:r>
                  <a:rPr lang="zh-CN" altLang="zh-CN" sz="2800" kern="100" dirty="0">
                    <a:latin typeface="Times New Roman" panose="02020603050405020304" pitchFamily="16" charset="0"/>
                    <a:ea typeface="华文楷体" panose="02010600040101010101" pitchFamily="2" charset="-122"/>
                    <a:cs typeface="Times New Roman" panose="02020603050405020304" pitchFamily="16" charset="0"/>
                  </a:rPr>
                  <a:t>是前一个</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结点</a:t>
                </a:r>
                <a:r>
                  <a:rPr lang="zh-CN" altLang="zh-CN" sz="2800" kern="100" dirty="0">
                    <a:latin typeface="Times New Roman" panose="02020603050405020304" pitchFamily="16" charset="0"/>
                    <a:ea typeface="华文楷体" panose="02010600040101010101" pitchFamily="2" charset="-122"/>
                    <a:cs typeface="Times New Roman" panose="02020603050405020304" pitchFamily="16" charset="0"/>
                  </a:rPr>
                  <a:t>的后继，那么评价函数对这个序列中的</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结点</a:t>
                </a:r>
                <a:r>
                  <a:rPr lang="zh-CN" altLang="zh-CN" sz="2800" kern="100" dirty="0">
                    <a:latin typeface="Times New Roman" panose="02020603050405020304" pitchFamily="16" charset="0"/>
                    <a:ea typeface="华文楷体" panose="02010600040101010101" pitchFamily="2" charset="-122"/>
                    <a:cs typeface="Times New Roman" panose="02020603050405020304" pitchFamily="16" charset="0"/>
                  </a:rPr>
                  <a:t>取值按照</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结点</a:t>
                </a:r>
                <a:r>
                  <a:rPr lang="zh-CN" altLang="zh-CN" sz="2800" kern="100" dirty="0">
                    <a:latin typeface="Times New Roman" panose="02020603050405020304" pitchFamily="16" charset="0"/>
                    <a:ea typeface="华文楷体" panose="02010600040101010101" pitchFamily="2" charset="-122"/>
                    <a:cs typeface="Times New Roman" panose="02020603050405020304" pitchFamily="16" charset="0"/>
                  </a:rPr>
                  <a:t>出现的先后次序而依次单调非减。</a:t>
                </a:r>
                <a:endParaRPr lang="en-US" altLang="zh-CN" sz="2800" kern="100" dirty="0">
                  <a:latin typeface="Times New Roman" panose="02020603050405020304" pitchFamily="16" charset="0"/>
                  <a:ea typeface="华文楷体" panose="02010600040101010101" pitchFamily="2" charset="-122"/>
                  <a:cs typeface="Times New Roman" panose="02020603050405020304" pitchFamily="16" charset="0"/>
                </a:endParaRPr>
              </a:p>
              <a:p>
                <a:pPr indent="266700" algn="just"/>
                <a:endParaRPr lang="en-US" altLang="zh-CN" sz="2800" kern="100" dirty="0">
                  <a:latin typeface="Times New Roman" panose="02020603050405020304" pitchFamily="16" charset="0"/>
                  <a:ea typeface="华文楷体" panose="02010600040101010101" pitchFamily="2" charset="-122"/>
                  <a:cs typeface="Times New Roman" panose="02020603050405020304" pitchFamily="16" charset="0"/>
                </a:endParaRPr>
              </a:p>
              <a:p>
                <a:r>
                  <a:rPr lang="zh-CN" altLang="zh-CN" sz="2800" dirty="0">
                    <a:latin typeface="Times New Roman" panose="02020603050405020304" pitchFamily="16" charset="0"/>
                    <a:ea typeface="华文楷体" panose="02010600040101010101" pitchFamily="2" charset="-122"/>
                    <a:cs typeface="Times New Roman" panose="02020603050405020304" pitchFamily="16" charset="0"/>
                  </a:rPr>
                  <a:t>考虑序列中</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结点</a:t>
                </a:r>
                <a14:m>
                  <m:oMath xmlns:m="http://schemas.openxmlformats.org/officeDocument/2006/math">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𝑛</m:t>
                    </m:r>
                  </m:oMath>
                </a14:m>
                <a:r>
                  <a:rPr lang="zh-CN" altLang="zh-CN" sz="2800" dirty="0">
                    <a:latin typeface="Times New Roman" panose="02020603050405020304" pitchFamily="16" charset="0"/>
                    <a:ea typeface="华文楷体" panose="02010600040101010101" pitchFamily="2" charset="-122"/>
                    <a:cs typeface="Times New Roman" panose="02020603050405020304" pitchFamily="16" charset="0"/>
                  </a:rPr>
                  <a:t>，</a:t>
                </a:r>
                <a:r>
                  <a:rPr lang="zh-CN"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对</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结点</a:t>
                </a:r>
                <a14:m>
                  <m:oMath xmlns:m="http://schemas.openxmlformats.org/officeDocument/2006/math">
                    <m:r>
                      <a:rPr lang="en-US" altLang="zh-CN" sz="2800">
                        <a:solidFill>
                          <a:srgbClr val="000000"/>
                        </a:solidFill>
                        <a:latin typeface="Cambria Math" panose="02040503050406030204"/>
                        <a:ea typeface="华文楷体" panose="02010600040101010101" pitchFamily="2" charset="-122"/>
                        <a:cs typeface="Times New Roman" panose="02020603050405020304" pitchFamily="16" charset="0"/>
                      </a:rPr>
                      <m:t>𝑛</m:t>
                    </m:r>
                  </m:oMath>
                </a14:m>
                <a:r>
                  <a:rPr lang="zh-CN"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采取动作</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𝑎而得到的后继节点𝑛</a:t>
                </a:r>
                <a:r>
                  <a:rPr lang="en-US"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。由于启发函数满足一致性条件，因此有</a:t>
                </a:r>
                <a:r>
                  <a:rPr lang="en-US"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ℎ(</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𝑛</a:t>
                </a:r>
                <a:r>
                  <a:rPr lang="en-US"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𝑐</a:t>
                </a:r>
                <a:r>
                  <a:rPr lang="en-US"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𝑛</a:t>
                </a:r>
                <a:r>
                  <a:rPr lang="en-US"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𝑎</a:t>
                </a:r>
                <a:r>
                  <a:rPr lang="en-US"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𝑛</a:t>
                </a:r>
                <a:r>
                  <a:rPr lang="en-US"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′)+ℎ(</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𝑛</a:t>
                </a:r>
                <a:r>
                  <a:rPr lang="en-US"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。于是有：</a:t>
                </a:r>
                <a:endParaRPr lang="en-US"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endParaRPr>
              </a:p>
              <a:p>
                <a:endParaRPr lang="en-US"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endParaRPr>
              </a:p>
              <a:p>
                <a:pPr algn="ctr"/>
                <a:r>
                  <a:rPr lang="zh-CN" altLang="en-US" sz="2800" dirty="0">
                    <a:solidFill>
                      <a:srgbClr val="000000"/>
                    </a:solidFill>
                    <a:latin typeface="Cambria Math" panose="02040503050406030204" pitchFamily="18" charset="0"/>
                  </a:rPr>
                  <a:t>𝑓</a:t>
                </a:r>
                <a:r>
                  <a:rPr lang="en-US" altLang="zh-CN" sz="2800" dirty="0">
                    <a:solidFill>
                      <a:srgbClr val="000000"/>
                    </a:solidFill>
                    <a:latin typeface="Cambria Math" panose="02040503050406030204" pitchFamily="18" charset="0"/>
                  </a:rPr>
                  <a:t>(</a:t>
                </a:r>
                <a:r>
                  <a:rPr lang="zh-CN" altLang="en-US" sz="2800" dirty="0">
                    <a:solidFill>
                      <a:srgbClr val="000000"/>
                    </a:solidFill>
                    <a:latin typeface="Cambria Math" panose="02040503050406030204" pitchFamily="18" charset="0"/>
                  </a:rPr>
                  <a:t>𝑛</a:t>
                </a:r>
                <a:r>
                  <a:rPr lang="en-US" altLang="zh-CN" sz="2800" dirty="0">
                    <a:solidFill>
                      <a:srgbClr val="000000"/>
                    </a:solidFill>
                    <a:latin typeface="Cambria Math" panose="02040503050406030204" pitchFamily="18" charset="0"/>
                  </a:rPr>
                  <a:t>′) = </a:t>
                </a:r>
                <a:r>
                  <a:rPr lang="zh-CN" altLang="en-US" sz="2800" dirty="0">
                    <a:solidFill>
                      <a:srgbClr val="000000"/>
                    </a:solidFill>
                    <a:latin typeface="Cambria Math" panose="02040503050406030204" pitchFamily="18" charset="0"/>
                  </a:rPr>
                  <a:t>𝑔</a:t>
                </a:r>
                <a:r>
                  <a:rPr lang="en-US" altLang="zh-CN" sz="2800" dirty="0">
                    <a:solidFill>
                      <a:srgbClr val="000000"/>
                    </a:solidFill>
                    <a:latin typeface="Cambria Math" panose="02040503050406030204" pitchFamily="18" charset="0"/>
                  </a:rPr>
                  <a:t>(</a:t>
                </a:r>
                <a:r>
                  <a:rPr lang="zh-CN" altLang="en-US" sz="2800" dirty="0">
                    <a:solidFill>
                      <a:srgbClr val="000000"/>
                    </a:solidFill>
                    <a:latin typeface="Cambria Math" panose="02040503050406030204" pitchFamily="18" charset="0"/>
                  </a:rPr>
                  <a:t>𝑛</a:t>
                </a:r>
                <a:r>
                  <a:rPr lang="en-US" altLang="zh-CN" sz="2800" dirty="0">
                    <a:solidFill>
                      <a:srgbClr val="000000"/>
                    </a:solidFill>
                    <a:latin typeface="Cambria Math" panose="02040503050406030204" pitchFamily="18" charset="0"/>
                  </a:rPr>
                  <a:t>′)+ℎ(</a:t>
                </a:r>
                <a:r>
                  <a:rPr lang="zh-CN" altLang="en-US" sz="2800" dirty="0">
                    <a:solidFill>
                      <a:srgbClr val="000000"/>
                    </a:solidFill>
                    <a:latin typeface="Cambria Math" panose="02040503050406030204" pitchFamily="18" charset="0"/>
                  </a:rPr>
                  <a:t>𝑛</a:t>
                </a:r>
                <a:r>
                  <a:rPr lang="en-US" altLang="zh-CN" sz="2800" dirty="0">
                    <a:solidFill>
                      <a:srgbClr val="000000"/>
                    </a:solidFill>
                    <a:latin typeface="Cambria Math" panose="02040503050406030204" pitchFamily="18" charset="0"/>
                  </a:rPr>
                  <a:t>′) = </a:t>
                </a:r>
                <a:r>
                  <a:rPr lang="zh-CN" altLang="en-US" sz="2800" dirty="0">
                    <a:solidFill>
                      <a:srgbClr val="000000"/>
                    </a:solidFill>
                    <a:latin typeface="Cambria Math" panose="02040503050406030204" pitchFamily="18" charset="0"/>
                  </a:rPr>
                  <a:t>𝑔</a:t>
                </a:r>
                <a:r>
                  <a:rPr lang="en-US" altLang="zh-CN" sz="2800" dirty="0">
                    <a:solidFill>
                      <a:srgbClr val="000000"/>
                    </a:solidFill>
                    <a:latin typeface="Cambria Math" panose="02040503050406030204" pitchFamily="18" charset="0"/>
                  </a:rPr>
                  <a:t>(</a:t>
                </a:r>
                <a:r>
                  <a:rPr lang="zh-CN" altLang="en-US" sz="2800" dirty="0">
                    <a:solidFill>
                      <a:srgbClr val="000000"/>
                    </a:solidFill>
                    <a:latin typeface="Cambria Math" panose="02040503050406030204" pitchFamily="18" charset="0"/>
                  </a:rPr>
                  <a:t>𝑛</a:t>
                </a:r>
                <a:r>
                  <a:rPr lang="en-US" altLang="zh-CN" sz="2800" dirty="0">
                    <a:solidFill>
                      <a:srgbClr val="000000"/>
                    </a:solidFill>
                    <a:latin typeface="Cambria Math" panose="02040503050406030204" pitchFamily="18" charset="0"/>
                  </a:rPr>
                  <a:t>)+</a:t>
                </a:r>
                <a:r>
                  <a:rPr lang="zh-CN" altLang="en-US" sz="2800" dirty="0">
                    <a:solidFill>
                      <a:srgbClr val="000000"/>
                    </a:solidFill>
                    <a:latin typeface="Cambria Math" panose="02040503050406030204" pitchFamily="18" charset="0"/>
                  </a:rPr>
                  <a:t>𝑐</a:t>
                </a:r>
                <a:r>
                  <a:rPr lang="en-US" altLang="zh-CN" sz="2800" dirty="0">
                    <a:solidFill>
                      <a:srgbClr val="000000"/>
                    </a:solidFill>
                    <a:latin typeface="Cambria Math" panose="02040503050406030204" pitchFamily="18" charset="0"/>
                  </a:rPr>
                  <a:t>(</a:t>
                </a:r>
                <a:r>
                  <a:rPr lang="zh-CN" altLang="en-US" sz="2800" dirty="0">
                    <a:solidFill>
                      <a:srgbClr val="000000"/>
                    </a:solidFill>
                    <a:latin typeface="Cambria Math" panose="02040503050406030204" pitchFamily="18" charset="0"/>
                  </a:rPr>
                  <a:t>𝑛</a:t>
                </a:r>
                <a:r>
                  <a:rPr lang="en-US" altLang="zh-CN" sz="2800" dirty="0">
                    <a:solidFill>
                      <a:srgbClr val="000000"/>
                    </a:solidFill>
                    <a:latin typeface="Cambria Math" panose="02040503050406030204" pitchFamily="18" charset="0"/>
                  </a:rPr>
                  <a:t>,</a:t>
                </a:r>
                <a:r>
                  <a:rPr lang="zh-CN" altLang="en-US" sz="2800" dirty="0">
                    <a:solidFill>
                      <a:srgbClr val="000000"/>
                    </a:solidFill>
                    <a:latin typeface="Cambria Math" panose="02040503050406030204" pitchFamily="18" charset="0"/>
                  </a:rPr>
                  <a:t>𝑎</a:t>
                </a:r>
                <a:r>
                  <a:rPr lang="en-US" altLang="zh-CN" sz="2800" dirty="0">
                    <a:solidFill>
                      <a:srgbClr val="000000"/>
                    </a:solidFill>
                    <a:latin typeface="Cambria Math" panose="02040503050406030204" pitchFamily="18" charset="0"/>
                  </a:rPr>
                  <a:t>,</a:t>
                </a:r>
                <a:r>
                  <a:rPr lang="zh-CN" altLang="en-US" sz="2800" dirty="0">
                    <a:solidFill>
                      <a:srgbClr val="000000"/>
                    </a:solidFill>
                    <a:latin typeface="Cambria Math" panose="02040503050406030204" pitchFamily="18" charset="0"/>
                  </a:rPr>
                  <a:t>𝑛</a:t>
                </a:r>
                <a:r>
                  <a:rPr lang="en-US" altLang="zh-CN" sz="2800" dirty="0">
                    <a:solidFill>
                      <a:srgbClr val="000000"/>
                    </a:solidFill>
                    <a:latin typeface="Cambria Math" panose="02040503050406030204" pitchFamily="18" charset="0"/>
                  </a:rPr>
                  <a:t>′)+ℎ(</a:t>
                </a:r>
                <a:r>
                  <a:rPr lang="zh-CN" altLang="en-US" sz="2800" dirty="0">
                    <a:solidFill>
                      <a:srgbClr val="000000"/>
                    </a:solidFill>
                    <a:latin typeface="Cambria Math" panose="02040503050406030204" pitchFamily="18" charset="0"/>
                  </a:rPr>
                  <a:t>𝑛</a:t>
                </a:r>
                <a:r>
                  <a:rPr lang="en-US" altLang="zh-CN" sz="2800" dirty="0">
                    <a:solidFill>
                      <a:srgbClr val="000000"/>
                    </a:solidFill>
                    <a:latin typeface="Cambria Math" panose="02040503050406030204" pitchFamily="18" charset="0"/>
                  </a:rPr>
                  <a:t>′) ≥ </a:t>
                </a:r>
                <a:r>
                  <a:rPr lang="zh-CN" altLang="en-US" sz="2800" dirty="0">
                    <a:solidFill>
                      <a:srgbClr val="000000"/>
                    </a:solidFill>
                    <a:latin typeface="Cambria Math" panose="02040503050406030204" pitchFamily="18" charset="0"/>
                  </a:rPr>
                  <a:t>𝑔</a:t>
                </a:r>
                <a:r>
                  <a:rPr lang="en-US" altLang="zh-CN" sz="2800" dirty="0">
                    <a:solidFill>
                      <a:srgbClr val="000000"/>
                    </a:solidFill>
                    <a:latin typeface="Cambria Math" panose="02040503050406030204" pitchFamily="18" charset="0"/>
                  </a:rPr>
                  <a:t>(</a:t>
                </a:r>
                <a:r>
                  <a:rPr lang="zh-CN" altLang="en-US" sz="2800" dirty="0">
                    <a:solidFill>
                      <a:srgbClr val="000000"/>
                    </a:solidFill>
                    <a:latin typeface="Cambria Math" panose="02040503050406030204" pitchFamily="18" charset="0"/>
                  </a:rPr>
                  <a:t>𝑛</a:t>
                </a:r>
                <a:r>
                  <a:rPr lang="en-US" altLang="zh-CN" sz="2800" dirty="0">
                    <a:solidFill>
                      <a:srgbClr val="000000"/>
                    </a:solidFill>
                    <a:latin typeface="Cambria Math" panose="02040503050406030204" pitchFamily="18" charset="0"/>
                  </a:rPr>
                  <a:t>)+ℎ(</a:t>
                </a:r>
                <a:r>
                  <a:rPr lang="zh-CN" altLang="en-US" sz="2800" dirty="0">
                    <a:solidFill>
                      <a:srgbClr val="000000"/>
                    </a:solidFill>
                    <a:latin typeface="Cambria Math" panose="02040503050406030204" pitchFamily="18" charset="0"/>
                  </a:rPr>
                  <a:t>𝑛</a:t>
                </a:r>
                <a:r>
                  <a:rPr lang="en-US" altLang="zh-CN" sz="2800" dirty="0">
                    <a:solidFill>
                      <a:srgbClr val="000000"/>
                    </a:solidFill>
                    <a:latin typeface="Cambria Math" panose="02040503050406030204" pitchFamily="18" charset="0"/>
                  </a:rPr>
                  <a:t>) = </a:t>
                </a:r>
                <a:r>
                  <a:rPr lang="zh-CN" altLang="en-US" sz="2800" dirty="0">
                    <a:solidFill>
                      <a:srgbClr val="000000"/>
                    </a:solidFill>
                    <a:latin typeface="Cambria Math" panose="02040503050406030204" pitchFamily="18" charset="0"/>
                  </a:rPr>
                  <a:t>𝑓</a:t>
                </a:r>
                <a:r>
                  <a:rPr lang="en-US" altLang="zh-CN" sz="2800" dirty="0">
                    <a:solidFill>
                      <a:srgbClr val="000000"/>
                    </a:solidFill>
                    <a:latin typeface="Cambria Math" panose="02040503050406030204" pitchFamily="18" charset="0"/>
                  </a:rPr>
                  <a:t>(</a:t>
                </a:r>
                <a:r>
                  <a:rPr lang="zh-CN" altLang="en-US" sz="2800" dirty="0">
                    <a:solidFill>
                      <a:srgbClr val="000000"/>
                    </a:solidFill>
                    <a:latin typeface="Cambria Math" panose="02040503050406030204" pitchFamily="18" charset="0"/>
                  </a:rPr>
                  <a:t>𝑛</a:t>
                </a:r>
                <a:r>
                  <a:rPr lang="en-US" altLang="zh-CN" sz="2800" dirty="0">
                    <a:solidFill>
                      <a:srgbClr val="000000"/>
                    </a:solidFill>
                    <a:latin typeface="Cambria Math" panose="02040503050406030204" pitchFamily="18" charset="0"/>
                  </a:rPr>
                  <a:t>) </a:t>
                </a:r>
                <a:endParaRPr lang="en-US" altLang="zh-CN" sz="2800" dirty="0">
                  <a:solidFill>
                    <a:srgbClr val="000000"/>
                  </a:solidFill>
                  <a:latin typeface="Cambria Math" panose="02040503050406030204" pitchFamily="18"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532017" y="2125748"/>
                <a:ext cx="11109649" cy="3539430"/>
              </a:xfrm>
              <a:prstGeom prst="rect">
                <a:avLst/>
              </a:prstGeom>
              <a:blipFill rotWithShape="1">
                <a:blip r:embed="rId1"/>
                <a:stretch>
                  <a:fillRect l="-5" t="-11" r="2" b="10"/>
                </a:stretch>
              </a:blipFill>
            </p:spPr>
            <p:txBody>
              <a:bodyPr/>
              <a:lstStyle/>
              <a:p>
                <a:r>
                  <a:rPr lang="zh-CN" alt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搜索算法：</a:t>
            </a:r>
            <a:r>
              <a:rPr lang="en-US" altLang="zh-CN" dirty="0"/>
              <a:t>A*</a:t>
            </a:r>
            <a:r>
              <a:rPr lang="zh-CN" altLang="en-US" dirty="0"/>
              <a:t>算法性能分析</a:t>
            </a:r>
            <a:endParaRPr lang="zh-CN" altLang="en-US" dirty="0"/>
          </a:p>
        </p:txBody>
      </p:sp>
      <p:sp>
        <p:nvSpPr>
          <p:cNvPr id="3" name="内容占位符 2"/>
          <p:cNvSpPr>
            <a:spLocks noGrp="1"/>
          </p:cNvSpPr>
          <p:nvPr>
            <p:ph idx="1"/>
          </p:nvPr>
        </p:nvSpPr>
        <p:spPr/>
        <p:txBody>
          <a:bodyPr/>
          <a:lstStyle/>
          <a:p>
            <a:r>
              <a:rPr lang="zh-CN" altLang="en-US" dirty="0"/>
              <a:t>图搜索</a:t>
            </a:r>
            <a:r>
              <a:rPr lang="en-US" altLang="zh-CN" dirty="0"/>
              <a:t>A*</a:t>
            </a:r>
            <a:r>
              <a:rPr lang="zh-CN" altLang="en-US" dirty="0"/>
              <a:t>算法满足最优性</a:t>
            </a:r>
            <a:r>
              <a:rPr lang="en-US" altLang="zh-CN" dirty="0"/>
              <a:t>(</a:t>
            </a:r>
            <a:r>
              <a:rPr lang="zh-CN" altLang="en-US" dirty="0"/>
              <a:t>方法二</a:t>
            </a:r>
            <a:r>
              <a:rPr lang="en-US" altLang="zh-CN" dirty="0"/>
              <a:t>)</a:t>
            </a:r>
            <a:endParaRPr lang="en-US" altLang="zh-CN" dirty="0"/>
          </a:p>
          <a:p>
            <a:pPr lvl="1"/>
            <a:r>
              <a:rPr lang="zh-CN" altLang="en-US" dirty="0"/>
              <a:t>要求启发函数满足一致性</a:t>
            </a:r>
            <a:endParaRPr lang="zh-CN" altLang="en-US" dirty="0"/>
          </a:p>
          <a:p>
            <a:endParaRPr lang="zh-CN" altLang="en-US" dirty="0"/>
          </a:p>
        </p:txBody>
      </p:sp>
      <p:sp>
        <p:nvSpPr>
          <p:cNvPr id="4" name="文本框 3"/>
          <p:cNvSpPr txBox="1"/>
          <p:nvPr/>
        </p:nvSpPr>
        <p:spPr>
          <a:xfrm>
            <a:off x="541175" y="2124532"/>
            <a:ext cx="11109649" cy="3108543"/>
          </a:xfrm>
          <a:prstGeom prst="rect">
            <a:avLst/>
          </a:prstGeom>
          <a:noFill/>
        </p:spPr>
        <p:txBody>
          <a:bodyPr wrap="square">
            <a:spAutoFit/>
          </a:bodyPr>
          <a:lstStyle/>
          <a:p>
            <a:pPr indent="266700" algn="just"/>
            <a:r>
              <a:rPr lang="zh-CN" altLang="zh-CN" sz="2800" b="1" kern="100" dirty="0">
                <a:solidFill>
                  <a:srgbClr val="002060"/>
                </a:solidFill>
                <a:latin typeface="Times New Roman" panose="02020603050405020304" pitchFamily="16" charset="0"/>
                <a:ea typeface="华文楷体" panose="02010600040101010101" pitchFamily="2" charset="-122"/>
                <a:cs typeface="Times New Roman" panose="02020603050405020304" pitchFamily="16" charset="0"/>
              </a:rPr>
              <a:t>引理</a:t>
            </a:r>
            <a:r>
              <a:rPr lang="en-US" altLang="zh-CN" sz="2800" b="1" kern="100" dirty="0">
                <a:solidFill>
                  <a:srgbClr val="002060"/>
                </a:solidFill>
                <a:latin typeface="Times New Roman" panose="02020603050405020304" pitchFamily="16" charset="0"/>
                <a:ea typeface="华文楷体" panose="02010600040101010101" pitchFamily="2" charset="-122"/>
                <a:cs typeface="Times New Roman" panose="02020603050405020304" pitchFamily="16" charset="0"/>
              </a:rPr>
              <a:t>3.1</a:t>
            </a:r>
            <a:r>
              <a:rPr lang="zh-CN" altLang="zh-CN" sz="2800" b="1" kern="100" dirty="0">
                <a:solidFill>
                  <a:srgbClr val="00206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zh-CN" sz="2800" kern="100" dirty="0">
                <a:latin typeface="Times New Roman" panose="02020603050405020304" pitchFamily="16" charset="0"/>
                <a:ea typeface="华文楷体" panose="02010600040101010101" pitchFamily="2" charset="-122"/>
                <a:cs typeface="Times New Roman" panose="02020603050405020304" pitchFamily="16" charset="0"/>
              </a:rPr>
              <a:t>启发函数满足一致性条件时，给定一个从搜索树中得到的</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结点</a:t>
            </a:r>
            <a:r>
              <a:rPr lang="zh-CN" altLang="zh-CN" sz="2800" kern="100" dirty="0">
                <a:latin typeface="Times New Roman" panose="02020603050405020304" pitchFamily="16" charset="0"/>
                <a:ea typeface="华文楷体" panose="02010600040101010101" pitchFamily="2" charset="-122"/>
                <a:cs typeface="Times New Roman" panose="02020603050405020304" pitchFamily="16" charset="0"/>
              </a:rPr>
              <a:t>序列，每个</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结点</a:t>
            </a:r>
            <a:r>
              <a:rPr lang="zh-CN" altLang="zh-CN" sz="2800" kern="100" dirty="0">
                <a:latin typeface="Times New Roman" panose="02020603050405020304" pitchFamily="16" charset="0"/>
                <a:ea typeface="华文楷体" panose="02010600040101010101" pitchFamily="2" charset="-122"/>
                <a:cs typeface="Times New Roman" panose="02020603050405020304" pitchFamily="16" charset="0"/>
              </a:rPr>
              <a:t>是前一个</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结点</a:t>
            </a:r>
            <a:r>
              <a:rPr lang="zh-CN" altLang="zh-CN" sz="2800" kern="100" dirty="0">
                <a:latin typeface="Times New Roman" panose="02020603050405020304" pitchFamily="16" charset="0"/>
                <a:ea typeface="华文楷体" panose="02010600040101010101" pitchFamily="2" charset="-122"/>
                <a:cs typeface="Times New Roman" panose="02020603050405020304" pitchFamily="16" charset="0"/>
              </a:rPr>
              <a:t>的后继，那么评价函数对这个序列中的</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结点</a:t>
            </a:r>
            <a:r>
              <a:rPr lang="zh-CN" altLang="zh-CN" sz="2800" kern="100" dirty="0">
                <a:latin typeface="Times New Roman" panose="02020603050405020304" pitchFamily="16" charset="0"/>
                <a:ea typeface="华文楷体" panose="02010600040101010101" pitchFamily="2" charset="-122"/>
                <a:cs typeface="Times New Roman" panose="02020603050405020304" pitchFamily="16" charset="0"/>
              </a:rPr>
              <a:t>取值按照</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结点</a:t>
            </a:r>
            <a:r>
              <a:rPr lang="zh-CN" altLang="zh-CN" sz="2800" kern="100" dirty="0">
                <a:latin typeface="Times New Roman" panose="02020603050405020304" pitchFamily="16" charset="0"/>
                <a:ea typeface="华文楷体" panose="02010600040101010101" pitchFamily="2" charset="-122"/>
                <a:cs typeface="Times New Roman" panose="02020603050405020304" pitchFamily="16" charset="0"/>
              </a:rPr>
              <a:t>出现的先后次序而依次单调非减。</a:t>
            </a:r>
            <a:endParaRPr lang="en-US" altLang="zh-CN" sz="2800" kern="100" dirty="0">
              <a:latin typeface="Times New Roman" panose="02020603050405020304" pitchFamily="16" charset="0"/>
              <a:ea typeface="华文楷体" panose="02010600040101010101" pitchFamily="2" charset="-122"/>
              <a:cs typeface="Times New Roman" panose="02020603050405020304" pitchFamily="16" charset="0"/>
            </a:endParaRPr>
          </a:p>
          <a:p>
            <a:pPr indent="266700" algn="just"/>
            <a:endParaRPr lang="en-US" altLang="zh-CN" sz="2800" kern="100" dirty="0">
              <a:latin typeface="Times New Roman" panose="02020603050405020304" pitchFamily="16" charset="0"/>
              <a:ea typeface="华文楷体" panose="02010600040101010101" pitchFamily="2" charset="-122"/>
              <a:cs typeface="Times New Roman" panose="02020603050405020304" pitchFamily="16" charset="0"/>
            </a:endParaRPr>
          </a:p>
          <a:p>
            <a:pPr indent="266700" algn="just"/>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 </a:t>
            </a:r>
            <a:r>
              <a:rPr lang="zh-CN" altLang="en-US" sz="2800" b="1" kern="100" dirty="0">
                <a:solidFill>
                  <a:srgbClr val="002060"/>
                </a:solidFill>
                <a:latin typeface="Times New Roman" panose="02020603050405020304" pitchFamily="16" charset="0"/>
                <a:ea typeface="华文楷体" panose="02010600040101010101" pitchFamily="2" charset="-122"/>
                <a:cs typeface="Times New Roman" panose="02020603050405020304" pitchFamily="16" charset="0"/>
              </a:rPr>
              <a:t>引理</a:t>
            </a:r>
            <a:r>
              <a:rPr lang="en-US" altLang="zh-CN" sz="2800" b="1" kern="100" dirty="0">
                <a:solidFill>
                  <a:srgbClr val="002060"/>
                </a:solidFill>
                <a:latin typeface="Times New Roman" panose="02020603050405020304" pitchFamily="16" charset="0"/>
                <a:ea typeface="华文楷体" panose="02010600040101010101" pitchFamily="2" charset="-122"/>
                <a:cs typeface="Times New Roman" panose="02020603050405020304" pitchFamily="16" charset="0"/>
              </a:rPr>
              <a:t>3.2</a:t>
            </a:r>
            <a:r>
              <a:rPr lang="zh-CN" altLang="en-US" sz="2800" b="1" kern="100" dirty="0">
                <a:solidFill>
                  <a:srgbClr val="00206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假设状态𝑡加入搜索树时对应的结点为𝑛，在结点𝑛被加入搜索树后，若对应状态𝑡的任何结点𝑛</a:t>
            </a:r>
            <a:r>
              <a:rPr lang="en-US"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出现在边缘集合中，那么必然有𝑔</a:t>
            </a:r>
            <a:r>
              <a:rPr lang="en-US"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𝑛</a:t>
            </a:r>
            <a:r>
              <a:rPr lang="en-US"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 ≤ </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𝑔</a:t>
            </a:r>
            <a:r>
              <a:rPr lang="en-US"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𝑛</a:t>
            </a:r>
            <a:r>
              <a:rPr lang="en-US"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t>
            </a:r>
            <a:endParaRPr lang="zh-CN" altLang="zh-CN" sz="2800" kern="100" dirty="0">
              <a:latin typeface="等线" panose="02010600030101010101" pitchFamily="2" charset="-122"/>
              <a:ea typeface="等线" panose="02010600030101010101" pitchFamily="2" charset="-122"/>
              <a:cs typeface="Times New Roman" panose="02020603050405020304" pitchFamily="16" charset="0"/>
            </a:endParaRPr>
          </a:p>
        </p:txBody>
      </p:sp>
      <p:sp>
        <p:nvSpPr>
          <p:cNvPr id="6" name="下箭头 1"/>
          <p:cNvSpPr/>
          <p:nvPr/>
        </p:nvSpPr>
        <p:spPr>
          <a:xfrm>
            <a:off x="5688374" y="4933954"/>
            <a:ext cx="407625" cy="6277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7" name="矩形 6"/>
              <p:cNvSpPr/>
              <p:nvPr/>
            </p:nvSpPr>
            <p:spPr>
              <a:xfrm>
                <a:off x="541175" y="5714348"/>
                <a:ext cx="11109648" cy="830997"/>
              </a:xfrm>
              <a:prstGeom prst="rect">
                <a:avLst/>
              </a:prstGeom>
            </p:spPr>
            <p:txBody>
              <a:bodyPr wrap="square">
                <a:spAutoFit/>
              </a:bodyPr>
              <a:lstStyle/>
              <a:p>
                <a:pPr algn="ctr"/>
                <a:r>
                  <a:rPr lang="zh-CN" altLang="zh-CN" sz="2400" b="1" dirty="0">
                    <a:solidFill>
                      <a:schemeClr val="tx2"/>
                    </a:solidFill>
                  </a:rPr>
                  <a:t>算法的最优性：</a:t>
                </a:r>
                <a:r>
                  <a:rPr lang="zh-CN" altLang="zh-CN" sz="2400" dirty="0">
                    <a:solidFill>
                      <a:schemeClr val="tx2"/>
                    </a:solidFill>
                  </a:rPr>
                  <a:t>对于任意一个状态</a:t>
                </a:r>
                <a14:m>
                  <m:oMath xmlns:m="http://schemas.openxmlformats.org/officeDocument/2006/math">
                    <m:r>
                      <a:rPr lang="en-US" altLang="zh-CN" sz="2400" i="1">
                        <a:solidFill>
                          <a:schemeClr val="tx2"/>
                        </a:solidFill>
                        <a:latin typeface="Cambria Math" panose="02040503050406030204"/>
                      </a:rPr>
                      <m:t>𝑡</m:t>
                    </m:r>
                  </m:oMath>
                </a14:m>
                <a:r>
                  <a:rPr lang="zh-CN" altLang="zh-CN" sz="2400" dirty="0">
                    <a:solidFill>
                      <a:schemeClr val="tx2"/>
                    </a:solidFill>
                  </a:rPr>
                  <a:t>，它第一次被加入搜索树时的路径必然是最短路径。</a:t>
                </a:r>
                <a:endParaRPr lang="zh-CN" altLang="zh-CN" sz="2400" dirty="0">
                  <a:solidFill>
                    <a:schemeClr val="tx2"/>
                  </a:solidFill>
                </a:endParaRPr>
              </a:p>
            </p:txBody>
          </p:sp>
        </mc:Choice>
        <mc:Fallback>
          <p:sp>
            <p:nvSpPr>
              <p:cNvPr id="7" name="矩形 6"/>
              <p:cNvSpPr>
                <a:spLocks noRot="1" noChangeAspect="1" noMove="1" noResize="1" noEditPoints="1" noAdjustHandles="1" noChangeArrowheads="1" noChangeShapeType="1" noTextEdit="1"/>
              </p:cNvSpPr>
              <p:nvPr/>
            </p:nvSpPr>
            <p:spPr>
              <a:xfrm>
                <a:off x="541175" y="5714348"/>
                <a:ext cx="11109648" cy="830997"/>
              </a:xfrm>
              <a:prstGeom prst="rect">
                <a:avLst/>
              </a:prstGeom>
              <a:blipFill rotWithShape="1">
                <a:blip r:embed="rId1"/>
                <a:stretch>
                  <a:fillRect l="-1" t="-74" r="4" b="48"/>
                </a:stretch>
              </a:blipFill>
            </p:spPr>
            <p:txBody>
              <a:bodyPr/>
              <a:lstStyle/>
              <a:p>
                <a:r>
                  <a:rPr lang="zh-CN" alt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4381500" y="476250"/>
            <a:ext cx="3429000" cy="2143125"/>
          </a:xfrm>
          <a:prstGeom prst="rect">
            <a:avLst/>
          </a:prstGeom>
          <a:noFill/>
        </p:spPr>
        <p:txBody>
          <a:bodyPr wrap="square" rtlCol="0" anchor="ctr" anchorCtr="0">
            <a:noAutofit/>
          </a:bodyPr>
          <a:p>
            <a:pPr lvl="0" algn="l">
              <a:buNone/>
            </a:pPr>
            <a:r>
              <a:rPr lang="en-US" altLang="zh-CN" sz="1950">
                <a:solidFill>
                  <a:srgbClr val="000000"/>
                </a:solidFill>
                <a:latin typeface="微软雅黑" panose="020B0503020204020204" charset="-122"/>
                <a:ea typeface="微软雅黑" panose="020B0503020204020204" charset="-122"/>
              </a:rPr>
              <a:t>3. </a:t>
            </a:r>
            <a:r>
              <a:rPr lang="zh-CN" altLang="en-US" sz="1950">
                <a:solidFill>
                  <a:srgbClr val="000000"/>
                </a:solidFill>
                <a:latin typeface="微软雅黑" panose="020B0503020204020204" charset="-122"/>
                <a:ea typeface="微软雅黑" panose="020B0503020204020204" charset="-122"/>
              </a:rPr>
              <a:t>常用的知识图谱推理方法有 </a:t>
            </a:r>
            <a:r>
              <a:rPr lang="zh-CN" altLang="en-US" sz="1950">
                <a:solidFill>
                  <a:srgbClr val="639EF4"/>
                </a:solidFill>
                <a:latin typeface="微软雅黑" panose="020B0503020204020204" charset="-122"/>
                <a:ea typeface="微软雅黑" panose="020B0503020204020204" charset="-122"/>
              </a:rPr>
              <a:t>[填空1]</a:t>
            </a:r>
            <a:r>
              <a:rPr lang="zh-CN" altLang="en-US" sz="1950">
                <a:solidFill>
                  <a:srgbClr val="000000"/>
                </a:solidFill>
                <a:latin typeface="微软雅黑" panose="020B0503020204020204" charset="-122"/>
                <a:ea typeface="微软雅黑" panose="020B0503020204020204" charset="-122"/>
              </a:rPr>
              <a:t> 、 </a:t>
            </a:r>
            <a:r>
              <a:rPr lang="zh-CN" altLang="en-US" sz="1950">
                <a:solidFill>
                  <a:srgbClr val="639EF4"/>
                </a:solidFill>
                <a:latin typeface="微软雅黑" panose="020B0503020204020204" charset="-122"/>
                <a:ea typeface="微软雅黑" panose="020B0503020204020204" charset="-122"/>
              </a:rPr>
              <a:t>[填空2]</a:t>
            </a:r>
            <a:r>
              <a:rPr lang="zh-CN" altLang="en-US" sz="1950">
                <a:solidFill>
                  <a:srgbClr val="000000"/>
                </a:solidFill>
                <a:latin typeface="微软雅黑" panose="020B0503020204020204" charset="-122"/>
                <a:ea typeface="微软雅黑" panose="020B0503020204020204" charset="-122"/>
              </a:rPr>
              <a:t> 等。</a:t>
            </a:r>
            <a:endParaRPr lang="zh-CN" altLang="en-US" sz="1950">
              <a:solidFill>
                <a:srgbClr val="000000"/>
              </a:solidFill>
              <a:latin typeface="微软雅黑" panose="020B0503020204020204" charset="-122"/>
              <a:ea typeface="微软雅黑" panose="020B0503020204020204" charset="-122"/>
            </a:endParaRPr>
          </a:p>
        </p:txBody>
      </p:sp>
      <p:sp>
        <p:nvSpPr>
          <p:cNvPr id="9" name="矩形 8"/>
          <p:cNvSpPr/>
          <p:nvPr>
            <p:custDataLst>
              <p:tags r:id="rId2"/>
            </p:custDataLst>
          </p:nvPr>
        </p:nvSpPr>
        <p:spPr>
          <a:xfrm>
            <a:off x="3952875" y="6203156"/>
            <a:ext cx="4286250" cy="357188"/>
          </a:xfrm>
          <a:prstGeom prst="rect">
            <a:avLst/>
          </a:prstGeom>
          <a:solidFill>
            <a:srgbClr val="FBFA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p>
            <a:pPr lvl="0" algn="l">
              <a:buNone/>
            </a:pPr>
            <a:r>
              <a:rPr lang="zh-CN" altLang="en-US" sz="1125">
                <a:solidFill>
                  <a:srgbClr val="F84F41"/>
                </a:solidFill>
                <a:latin typeface="微软雅黑" panose="020B0503020204020204" charset="-122"/>
                <a:ea typeface="微软雅黑" panose="020B0503020204020204" charset="-122"/>
                <a:cs typeface="微软雅黑" panose="020B0503020204020204" charset="-122"/>
              </a:rPr>
              <a:t>正常使用填空题需3.0以上版本雨课堂</a:t>
            </a:r>
            <a:endParaRPr lang="zh-CN" altLang="en-US" sz="1125">
              <a:solidFill>
                <a:srgbClr val="F84F41"/>
              </a:solidFill>
              <a:latin typeface="微软雅黑" panose="020B0503020204020204" charset="-122"/>
              <a:ea typeface="微软雅黑" panose="020B0503020204020204" charset="-122"/>
              <a:cs typeface="微软雅黑" panose="020B0503020204020204" charset="-122"/>
            </a:endParaRPr>
          </a:p>
        </p:txBody>
      </p:sp>
      <p:sp>
        <p:nvSpPr>
          <p:cNvPr id="10" name="圆角矩形 9"/>
          <p:cNvSpPr/>
          <p:nvPr>
            <p:custDataLst>
              <p:tags r:id="rId3"/>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endParaRPr>
          </a:p>
        </p:txBody>
      </p:sp>
      <p:grpSp>
        <p:nvGrpSpPr>
          <p:cNvPr id="8" name="组合 7"/>
          <p:cNvGrpSpPr/>
          <p:nvPr>
            <p:custDataLst>
              <p:tags r:id="rId4"/>
            </p:custDataLst>
          </p:nvPr>
        </p:nvGrpSpPr>
        <p:grpSpPr>
          <a:xfrm>
            <a:off x="0" y="0"/>
            <a:ext cx="4286250" cy="490061"/>
            <a:chOff x="-8300" y="0"/>
            <a:chExt cx="9000" cy="1029"/>
          </a:xfrm>
        </p:grpSpPr>
        <p:sp>
          <p:nvSpPr>
            <p:cNvPr id="4" name="TitleBackground"/>
            <p:cNvSpPr/>
            <p:nvPr>
              <p:custDataLst>
                <p:tags r:id="rId5"/>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ColorBlock"/>
            <p:cNvSpPr/>
            <p:nvPr>
              <p:custDataLst>
                <p:tags r:id="rId6"/>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TypeText"/>
            <p:cNvSpPr txBox="1"/>
            <p:nvPr>
              <p:custDataLst>
                <p:tags r:id="rId7"/>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charset="-122"/>
                  <a:ea typeface="微软雅黑" panose="020B0503020204020204" charset="-122"/>
                </a:rPr>
                <a:t>填空题</a:t>
              </a:r>
              <a:endParaRPr lang="zh-CN" altLang="en-US" sz="1950">
                <a:solidFill>
                  <a:srgbClr val="000000"/>
                </a:solidFill>
                <a:latin typeface="微软雅黑" panose="020B0503020204020204" charset="-122"/>
                <a:ea typeface="微软雅黑" panose="020B0503020204020204" charset="-122"/>
              </a:endParaRPr>
            </a:p>
          </p:txBody>
        </p:sp>
        <p:sp>
          <p:nvSpPr>
            <p:cNvPr id="7" name="TipText"/>
            <p:cNvSpPr txBox="1"/>
            <p:nvPr>
              <p:custDataLst>
                <p:tags r:id="rId8"/>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charset="-122"/>
                  <a:ea typeface="微软雅黑" panose="020B0503020204020204" charset="-122"/>
                  <a:cs typeface="微软雅黑" panose="020B0503020204020204" charset="-122"/>
                </a:rPr>
                <a:t>2分</a:t>
              </a:r>
              <a:endParaRPr lang="zh-CN" altLang="en-US" sz="15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11" name="图片 10" descr="tmp1CAB"/>
          <p:cNvPicPr>
            <a:picLocks noChangeAspect="1"/>
          </p:cNvPicPr>
          <p:nvPr>
            <p:custDataLst>
              <p:tags r:id="rId9"/>
            </p:custDataLst>
          </p:nvPr>
        </p:nvPicPr>
        <p:blipFill>
          <a:blip r:embed="rId10"/>
          <a:stretch>
            <a:fillRect/>
          </a:stretch>
        </p:blipFill>
        <p:spPr>
          <a:xfrm>
            <a:off x="10642600" y="63500"/>
            <a:ext cx="1422400" cy="508000"/>
          </a:xfrm>
          <a:prstGeom prst="rect">
            <a:avLst/>
          </a:prstGeom>
        </p:spPr>
      </p:pic>
    </p:spTree>
    <p:custDataLst>
      <p:tags r:id="rId1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搜索算法：</a:t>
            </a:r>
            <a:r>
              <a:rPr lang="en-US" altLang="zh-CN" dirty="0"/>
              <a:t>A*</a:t>
            </a:r>
            <a:r>
              <a:rPr lang="zh-CN" altLang="en-US" dirty="0"/>
              <a:t>算法性能分析</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sp>
        <p:nvSpPr>
          <p:cNvPr id="4" name="文本框 3"/>
          <p:cNvSpPr txBox="1"/>
          <p:nvPr/>
        </p:nvSpPr>
        <p:spPr>
          <a:xfrm>
            <a:off x="442258" y="882758"/>
            <a:ext cx="11109649" cy="1384995"/>
          </a:xfrm>
          <a:prstGeom prst="rect">
            <a:avLst/>
          </a:prstGeom>
          <a:noFill/>
        </p:spPr>
        <p:txBody>
          <a:bodyPr wrap="square">
            <a:spAutoFit/>
          </a:bodyPr>
          <a:lstStyle/>
          <a:p>
            <a:pPr indent="266700" algn="just"/>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 </a:t>
            </a:r>
            <a:r>
              <a:rPr lang="zh-CN" altLang="en-US" sz="2800" b="1" kern="100" dirty="0">
                <a:solidFill>
                  <a:srgbClr val="002060"/>
                </a:solidFill>
                <a:latin typeface="Times New Roman" panose="02020603050405020304" pitchFamily="16" charset="0"/>
                <a:ea typeface="华文楷体" panose="02010600040101010101" pitchFamily="2" charset="-122"/>
                <a:cs typeface="Times New Roman" panose="02020603050405020304" pitchFamily="16" charset="0"/>
              </a:rPr>
              <a:t>引理</a:t>
            </a:r>
            <a:r>
              <a:rPr lang="en-US" altLang="zh-CN" sz="2800" b="1" kern="100" dirty="0">
                <a:solidFill>
                  <a:srgbClr val="002060"/>
                </a:solidFill>
                <a:latin typeface="Times New Roman" panose="02020603050405020304" pitchFamily="16" charset="0"/>
                <a:ea typeface="华文楷体" panose="02010600040101010101" pitchFamily="2" charset="-122"/>
                <a:cs typeface="Times New Roman" panose="02020603050405020304" pitchFamily="16" charset="0"/>
              </a:rPr>
              <a:t>3.2</a:t>
            </a:r>
            <a:r>
              <a:rPr lang="zh-CN" altLang="en-US" sz="2800" b="1" kern="100" dirty="0">
                <a:solidFill>
                  <a:srgbClr val="00206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假设状态𝑡加入搜索树时对应的结点为𝑛，在结点𝑛被加入搜索树后，若对应状态𝑡的任何结点𝑛</a:t>
            </a:r>
            <a:r>
              <a:rPr lang="en-US"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出现在边缘集合中，那么必然有𝑔</a:t>
            </a:r>
            <a:r>
              <a:rPr lang="en-US"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𝑛</a:t>
            </a:r>
            <a:r>
              <a:rPr lang="en-US"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 ≤ </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𝑔</a:t>
            </a:r>
            <a:r>
              <a:rPr lang="en-US"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𝑛</a:t>
            </a:r>
            <a:r>
              <a:rPr lang="en-US"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t>
            </a:r>
            <a:endParaRPr lang="zh-CN" altLang="zh-CN" sz="2800" kern="100" dirty="0">
              <a:latin typeface="等线" panose="02010600030101010101" pitchFamily="2" charset="-122"/>
              <a:ea typeface="等线" panose="02010600030101010101" pitchFamily="2" charset="-122"/>
              <a:cs typeface="Times New Roman" panose="02020603050405020304" pitchFamily="16" charset="0"/>
            </a:endParaRPr>
          </a:p>
        </p:txBody>
      </p:sp>
      <p:pic>
        <p:nvPicPr>
          <p:cNvPr id="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16778" y="1875387"/>
            <a:ext cx="3128539" cy="3468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文本框 10"/>
          <p:cNvSpPr txBox="1"/>
          <p:nvPr/>
        </p:nvSpPr>
        <p:spPr>
          <a:xfrm>
            <a:off x="442258" y="5424808"/>
            <a:ext cx="11165024" cy="1200329"/>
          </a:xfrm>
          <a:prstGeom prst="rect">
            <a:avLst/>
          </a:prstGeom>
          <a:noFill/>
        </p:spPr>
        <p:txBody>
          <a:bodyPr wrap="square">
            <a:spAutoFit/>
          </a:bodyPr>
          <a:lstStyle/>
          <a:p>
            <a:pPr algn="just"/>
            <a:r>
              <a:rPr lang="zh-CN" altLang="en-US" sz="2400" b="1" dirty="0">
                <a:latin typeface="Times New Roman" panose="02020603050405020304" pitchFamily="16" charset="0"/>
                <a:ea typeface="华文楷体" panose="02010600040101010101" pitchFamily="2" charset="-122"/>
                <a:cs typeface="Times New Roman" panose="02020603050405020304" pitchFamily="16" charset="0"/>
              </a:rPr>
              <a:t>图</a:t>
            </a:r>
            <a:r>
              <a:rPr lang="en-US" altLang="zh-CN" sz="2400" b="1" dirty="0">
                <a:latin typeface="Times New Roman" panose="02020603050405020304" pitchFamily="16" charset="0"/>
                <a:ea typeface="华文楷体" panose="02010600040101010101" pitchFamily="2" charset="-122"/>
                <a:cs typeface="Times New Roman" panose="02020603050405020304" pitchFamily="16" charset="0"/>
              </a:rPr>
              <a:t>3.8 </a:t>
            </a:r>
            <a:r>
              <a:rPr lang="zh-CN" altLang="zh-CN" sz="2400" b="1" dirty="0">
                <a:latin typeface="Times New Roman" panose="02020603050405020304" pitchFamily="16" charset="0"/>
                <a:ea typeface="华文楷体" panose="02010600040101010101" pitchFamily="2" charset="-122"/>
                <a:cs typeface="Times New Roman" panose="02020603050405020304" pitchFamily="16" charset="0"/>
              </a:rPr>
              <a:t>图搜索</a:t>
            </a:r>
            <a:r>
              <a:rPr lang="en-US" altLang="zh-CN" sz="2400" b="1" dirty="0">
                <a:latin typeface="Times New Roman" panose="02020603050405020304" pitchFamily="16" charset="0"/>
                <a:ea typeface="华文楷体" panose="02010600040101010101" pitchFamily="2" charset="-122"/>
              </a:rPr>
              <a:t>A*</a:t>
            </a:r>
            <a:r>
              <a:rPr lang="zh-CN" altLang="zh-CN" sz="2400" b="1" dirty="0">
                <a:latin typeface="Times New Roman" panose="02020603050405020304" pitchFamily="16" charset="0"/>
                <a:ea typeface="华文楷体" panose="02010600040101010101" pitchFamily="2" charset="-122"/>
                <a:cs typeface="Times New Roman" panose="02020603050405020304" pitchFamily="16" charset="0"/>
              </a:rPr>
              <a:t>算法最优性证明过程示意图。其中已在搜索树中的</a:t>
            </a:r>
            <a:r>
              <a:rPr lang="zh-CN" altLang="en-US" sz="2400" b="1" dirty="0">
                <a:latin typeface="Times New Roman" panose="02020603050405020304" pitchFamily="16" charset="0"/>
                <a:ea typeface="华文楷体" panose="02010600040101010101" pitchFamily="2" charset="-122"/>
                <a:cs typeface="Times New Roman" panose="02020603050405020304" pitchFamily="16" charset="0"/>
              </a:rPr>
              <a:t>结点</a:t>
            </a:r>
            <a:r>
              <a:rPr lang="zh-CN" altLang="zh-CN" sz="2400" b="1" dirty="0">
                <a:latin typeface="Times New Roman" panose="02020603050405020304" pitchFamily="16" charset="0"/>
                <a:ea typeface="华文楷体" panose="02010600040101010101" pitchFamily="2" charset="-122"/>
                <a:cs typeface="Times New Roman" panose="02020603050405020304" pitchFamily="16" charset="0"/>
              </a:rPr>
              <a:t>用实线表示，不在搜索树中的</a:t>
            </a:r>
            <a:r>
              <a:rPr lang="zh-CN" altLang="en-US" sz="2400" b="1" dirty="0">
                <a:latin typeface="Times New Roman" panose="02020603050405020304" pitchFamily="16" charset="0"/>
                <a:ea typeface="华文楷体" panose="02010600040101010101" pitchFamily="2" charset="-122"/>
                <a:cs typeface="Times New Roman" panose="02020603050405020304" pitchFamily="16" charset="0"/>
              </a:rPr>
              <a:t>结点</a:t>
            </a:r>
            <a:r>
              <a:rPr lang="zh-CN" altLang="zh-CN" sz="2400" b="1" dirty="0">
                <a:latin typeface="Times New Roman" panose="02020603050405020304" pitchFamily="16" charset="0"/>
                <a:ea typeface="华文楷体" panose="02010600040101010101" pitchFamily="2" charset="-122"/>
                <a:cs typeface="Times New Roman" panose="02020603050405020304" pitchFamily="16" charset="0"/>
              </a:rPr>
              <a:t>用虚线表示，可扩展的边缘</a:t>
            </a:r>
            <a:r>
              <a:rPr lang="zh-CN" altLang="en-US" sz="2400" b="1" dirty="0">
                <a:latin typeface="Times New Roman" panose="02020603050405020304" pitchFamily="16" charset="0"/>
                <a:ea typeface="华文楷体" panose="02010600040101010101" pitchFamily="2" charset="-122"/>
                <a:cs typeface="Times New Roman" panose="02020603050405020304" pitchFamily="16" charset="0"/>
              </a:rPr>
              <a:t>结点</a:t>
            </a:r>
            <a:r>
              <a:rPr lang="zh-CN" altLang="zh-CN" sz="2400" b="1" dirty="0">
                <a:latin typeface="Times New Roman" panose="02020603050405020304" pitchFamily="16" charset="0"/>
                <a:ea typeface="华文楷体" panose="02010600040101010101" pitchFamily="2" charset="-122"/>
                <a:cs typeface="Times New Roman" panose="02020603050405020304" pitchFamily="16" charset="0"/>
              </a:rPr>
              <a:t>用</a:t>
            </a:r>
            <a:r>
              <a:rPr lang="zh-CN" altLang="en-US" sz="2400" b="1" dirty="0">
                <a:latin typeface="Times New Roman" panose="02020603050405020304" pitchFamily="16" charset="0"/>
                <a:ea typeface="华文楷体" panose="02010600040101010101" pitchFamily="2" charset="-122"/>
                <a:cs typeface="Times New Roman" panose="02020603050405020304" pitchFamily="16" charset="0"/>
              </a:rPr>
              <a:t>深灰色</a:t>
            </a:r>
            <a:r>
              <a:rPr lang="zh-CN" altLang="zh-CN" sz="2400" b="1" dirty="0">
                <a:latin typeface="Times New Roman" panose="02020603050405020304" pitchFamily="16" charset="0"/>
                <a:ea typeface="华文楷体" panose="02010600040101010101" pitchFamily="2" charset="-122"/>
                <a:cs typeface="Times New Roman" panose="02020603050405020304" pitchFamily="16" charset="0"/>
              </a:rPr>
              <a:t>标出。节点的代号标注在</a:t>
            </a:r>
            <a:r>
              <a:rPr lang="zh-CN" altLang="en-US" sz="2400" b="1" dirty="0">
                <a:latin typeface="Times New Roman" panose="02020603050405020304" pitchFamily="16" charset="0"/>
                <a:ea typeface="华文楷体" panose="02010600040101010101" pitchFamily="2" charset="-122"/>
                <a:cs typeface="Times New Roman" panose="02020603050405020304" pitchFamily="16" charset="0"/>
              </a:rPr>
              <a:t>结点</a:t>
            </a:r>
            <a:r>
              <a:rPr lang="zh-CN" altLang="zh-CN" sz="2400" b="1" dirty="0">
                <a:latin typeface="Times New Roman" panose="02020603050405020304" pitchFamily="16" charset="0"/>
                <a:ea typeface="华文楷体" panose="02010600040101010101" pitchFamily="2" charset="-122"/>
                <a:cs typeface="Times New Roman" panose="02020603050405020304" pitchFamily="16" charset="0"/>
              </a:rPr>
              <a:t>内，</a:t>
            </a:r>
            <a:r>
              <a:rPr lang="zh-CN" altLang="en-US" sz="2400" b="1" dirty="0">
                <a:latin typeface="Times New Roman" panose="02020603050405020304" pitchFamily="16" charset="0"/>
                <a:ea typeface="华文楷体" panose="02010600040101010101" pitchFamily="2" charset="-122"/>
                <a:cs typeface="Times New Roman" panose="02020603050405020304" pitchFamily="16" charset="0"/>
              </a:rPr>
              <a:t>结点</a:t>
            </a:r>
            <a:r>
              <a:rPr lang="zh-CN" altLang="zh-CN" sz="2400" b="1" dirty="0">
                <a:latin typeface="Times New Roman" panose="02020603050405020304" pitchFamily="16" charset="0"/>
                <a:ea typeface="华文楷体" panose="02010600040101010101" pitchFamily="2" charset="-122"/>
                <a:cs typeface="Times New Roman" panose="02020603050405020304" pitchFamily="16" charset="0"/>
              </a:rPr>
              <a:t>对应的状态标注在相应</a:t>
            </a:r>
            <a:r>
              <a:rPr lang="zh-CN" altLang="en-US" sz="2400" b="1" dirty="0">
                <a:latin typeface="Times New Roman" panose="02020603050405020304" pitchFamily="16" charset="0"/>
                <a:ea typeface="华文楷体" panose="02010600040101010101" pitchFamily="2" charset="-122"/>
                <a:cs typeface="Times New Roman" panose="02020603050405020304" pitchFamily="16" charset="0"/>
              </a:rPr>
              <a:t>结点</a:t>
            </a:r>
            <a:r>
              <a:rPr lang="zh-CN" altLang="zh-CN" sz="2400" b="1" dirty="0">
                <a:latin typeface="Times New Roman" panose="02020603050405020304" pitchFamily="16" charset="0"/>
                <a:ea typeface="华文楷体" panose="02010600040101010101" pitchFamily="2" charset="-122"/>
                <a:cs typeface="Times New Roman" panose="02020603050405020304" pitchFamily="16" charset="0"/>
              </a:rPr>
              <a:t>的下方。</a:t>
            </a:r>
            <a:endParaRPr lang="zh-CN" altLang="en-US" sz="2400" dirty="0"/>
          </a:p>
        </p:txBody>
      </p:sp>
      <p:sp>
        <p:nvSpPr>
          <p:cNvPr id="10" name="矩形 9"/>
          <p:cNvSpPr/>
          <p:nvPr/>
        </p:nvSpPr>
        <p:spPr>
          <a:xfrm>
            <a:off x="442258" y="2917189"/>
            <a:ext cx="6937835" cy="1384995"/>
          </a:xfrm>
          <a:prstGeom prst="rect">
            <a:avLst/>
          </a:prstGeom>
        </p:spPr>
        <p:txBody>
          <a:bodyPr wrap="square">
            <a:spAutoFit/>
          </a:bodyPr>
          <a:lstStyle/>
          <a:p>
            <a:pPr algn="just"/>
            <a:r>
              <a:rPr lang="zh-CN" altLang="zh-CN" sz="2800" dirty="0"/>
              <a:t>这个性质说明，每个状态被加入搜索树时，其路径代价必然小于等于任何将来出现在边缘集合中通向该状态的路径的代价。</a:t>
            </a:r>
            <a:endParaRPr lang="zh-CN" altLang="en-US" sz="2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rPr>
              <a:t>搜索算法：</a:t>
            </a:r>
            <a:r>
              <a:rPr lang="en-US" altLang="zh-CN" dirty="0">
                <a:latin typeface="黑体" panose="02010609060101010101" pitchFamily="49" charset="-122"/>
              </a:rPr>
              <a:t>A*</a:t>
            </a:r>
            <a:r>
              <a:rPr lang="zh-CN" altLang="en-US" dirty="0">
                <a:latin typeface="黑体" panose="02010609060101010101" pitchFamily="49" charset="-122"/>
              </a:rPr>
              <a:t>算法性能分析</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最优性：对于任意一个状态</a:t>
                </a:r>
                <a14:m>
                  <m:oMath xmlns:m="http://schemas.openxmlformats.org/officeDocument/2006/math">
                    <m:r>
                      <a:rPr lang="zh-CN" altLang="en-US" b="0" i="1" dirty="0" smtClean="0">
                        <a:latin typeface="Cambria Math" panose="02040503050406030204" pitchFamily="18" charset="0"/>
                      </a:rPr>
                      <m:t>𝑡</m:t>
                    </m:r>
                  </m:oMath>
                </a14:m>
                <a:r>
                  <a:rPr lang="zh-CN" altLang="en-US" dirty="0"/>
                  <a:t>，它第一次被加入搜索树时的路径必然是最短路径。</a:t>
                </a:r>
                <a:endParaRPr lang="en-US" altLang="zh-CN" dirty="0"/>
              </a:p>
              <a:p>
                <a:pPr lvl="1"/>
                <a:r>
                  <a:rPr lang="zh-CN" altLang="en-US" dirty="0"/>
                  <a:t>为了让</a:t>
                </a:r>
                <a:r>
                  <a:rPr lang="en-US" altLang="zh-CN" dirty="0"/>
                  <a:t>A*</a:t>
                </a:r>
                <a:r>
                  <a:rPr lang="zh-CN" altLang="en-US" dirty="0"/>
                  <a:t>算法发挥优势，需要设计一个好的启发函数。当树搜索算法中启发函数满足可容性时，或图搜索算法中启发函数满足一致性时，算法扩展任意结点时，该结点所对应评价函数取值必然不会超过找到最优解结点的评价函数值。</a:t>
                </a:r>
                <a:endParaRPr lang="zh-CN" altLang="en-US" dirty="0"/>
              </a:p>
              <a:p>
                <a:pPr lvl="1"/>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0"/>
                </a:stretch>
              </a:blipFill>
            </p:spPr>
            <p:txBody>
              <a:bodyPr/>
              <a:lstStyle/>
              <a:p>
                <a:r>
                  <a:rPr lang="zh-CN" alt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提纲</a:t>
            </a:r>
            <a:endParaRPr lang="zh-CN" altLang="en-US" dirty="0"/>
          </a:p>
        </p:txBody>
      </p:sp>
      <p:sp>
        <p:nvSpPr>
          <p:cNvPr id="3" name="内容占位符 2"/>
          <p:cNvSpPr>
            <a:spLocks noGrp="1"/>
          </p:cNvSpPr>
          <p:nvPr>
            <p:ph idx="1"/>
          </p:nvPr>
        </p:nvSpPr>
        <p:spPr/>
        <p:txBody>
          <a:bodyPr/>
          <a:lstStyle/>
          <a:p>
            <a:r>
              <a:rPr lang="zh-CN" altLang="en-US" dirty="0"/>
              <a:t>搜索算法基础</a:t>
            </a:r>
            <a:endParaRPr lang="en-US" altLang="zh-CN" dirty="0"/>
          </a:p>
          <a:p>
            <a:r>
              <a:rPr lang="zh-CN" altLang="en-US" dirty="0"/>
              <a:t>启发式搜索</a:t>
            </a:r>
            <a:endParaRPr lang="en-US" altLang="zh-CN" dirty="0"/>
          </a:p>
          <a:p>
            <a:r>
              <a:rPr lang="zh-CN" altLang="en-US" dirty="0">
                <a:solidFill>
                  <a:srgbClr val="0062AC"/>
                </a:solidFill>
              </a:rPr>
              <a:t>对抗搜索</a:t>
            </a:r>
            <a:endParaRPr lang="en-US" altLang="zh-CN" dirty="0"/>
          </a:p>
          <a:p>
            <a:r>
              <a:rPr lang="zh-CN" altLang="en-US" dirty="0"/>
              <a:t>蒙特卡洛树搜索</a:t>
            </a:r>
            <a:endParaRPr lang="zh-CN" altLang="en-US" dirty="0"/>
          </a:p>
          <a:p>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endParaRPr lang="zh-CN" altLang="en-US" dirty="0"/>
          </a:p>
        </p:txBody>
      </p:sp>
      <p:sp>
        <p:nvSpPr>
          <p:cNvPr id="3" name="内容占位符 2"/>
          <p:cNvSpPr>
            <a:spLocks noGrp="1"/>
          </p:cNvSpPr>
          <p:nvPr>
            <p:ph idx="1"/>
          </p:nvPr>
        </p:nvSpPr>
        <p:spPr/>
        <p:txBody>
          <a:bodyPr/>
          <a:lstStyle/>
          <a:p>
            <a:r>
              <a:rPr lang="zh-CN" altLang="en-US" dirty="0"/>
              <a:t>对抗搜索</a:t>
            </a:r>
            <a:r>
              <a:rPr lang="en-US" altLang="zh-CN" dirty="0"/>
              <a:t>(Adversarial Search)</a:t>
            </a:r>
            <a:r>
              <a:rPr lang="zh-CN" altLang="en-US" dirty="0"/>
              <a:t>也称为博弈搜索</a:t>
            </a:r>
            <a:r>
              <a:rPr lang="en-US" altLang="zh-CN" dirty="0"/>
              <a:t>(Game Search)</a:t>
            </a:r>
            <a:endParaRPr lang="en-US" altLang="zh-CN" dirty="0"/>
          </a:p>
          <a:p>
            <a:r>
              <a:rPr lang="zh-CN" altLang="en-US" dirty="0"/>
              <a:t>在一个竞争的环境中，智能体</a:t>
            </a:r>
            <a:r>
              <a:rPr lang="en-US" altLang="zh-CN" dirty="0"/>
              <a:t>(agents)</a:t>
            </a:r>
            <a:r>
              <a:rPr lang="zh-CN" altLang="en-US" dirty="0"/>
              <a:t>之间通过竞争实现相反的利益，一方</a:t>
            </a:r>
            <a:r>
              <a:rPr lang="zh-CN" altLang="en-US" dirty="0">
                <a:solidFill>
                  <a:srgbClr val="C00000"/>
                </a:solidFill>
              </a:rPr>
              <a:t>最大化</a:t>
            </a:r>
            <a:r>
              <a:rPr lang="zh-CN" altLang="en-US" dirty="0"/>
              <a:t>这个利益，另外一方</a:t>
            </a:r>
            <a:r>
              <a:rPr lang="zh-CN" altLang="en-US" dirty="0">
                <a:solidFill>
                  <a:srgbClr val="C00000"/>
                </a:solidFill>
              </a:rPr>
              <a:t>最小化</a:t>
            </a:r>
            <a:r>
              <a:rPr lang="zh-CN" altLang="en-US" dirty="0"/>
              <a:t>这个利益。</a:t>
            </a:r>
            <a:endParaRPr lang="zh-CN" altLang="en-US" dirty="0"/>
          </a:p>
          <a:p>
            <a:endParaRPr lang="zh-CN" altLang="en-US" dirty="0"/>
          </a:p>
        </p:txBody>
      </p:sp>
      <p:sp>
        <p:nvSpPr>
          <p:cNvPr id="4" name="圆角矩形 19"/>
          <p:cNvSpPr/>
          <p:nvPr/>
        </p:nvSpPr>
        <p:spPr bwMode="auto">
          <a:xfrm>
            <a:off x="1503712" y="3522591"/>
            <a:ext cx="580493" cy="1713608"/>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algn="ctr">
              <a:buFont typeface="Arial" panose="020B0604020202020204" pitchFamily="34" charset="0"/>
              <a:buNone/>
              <a:defRPr/>
            </a:pPr>
            <a:r>
              <a:rPr lang="zh-CN" altLang="en-US"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微软雅黑" panose="020B0503020204020204" charset="-122"/>
                <a:ea typeface="微软雅黑" panose="020B0503020204020204" charset="-122"/>
              </a:rPr>
              <a:t>智</a:t>
            </a:r>
            <a:endParaRPr lang="en-US" altLang="zh-CN"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微软雅黑" panose="020B0503020204020204" charset="-122"/>
              <a:ea typeface="微软雅黑" panose="020B0503020204020204" charset="-122"/>
            </a:endParaRPr>
          </a:p>
          <a:p>
            <a:pPr algn="ctr">
              <a:buFont typeface="Arial" panose="020B0604020202020204" pitchFamily="34" charset="0"/>
              <a:buNone/>
              <a:defRPr/>
            </a:pPr>
            <a:r>
              <a:rPr lang="zh-CN" altLang="en-US"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微软雅黑" panose="020B0503020204020204" charset="-122"/>
                <a:ea typeface="微软雅黑" panose="020B0503020204020204" charset="-122"/>
              </a:rPr>
              <a:t>能</a:t>
            </a:r>
            <a:endParaRPr lang="en-US" altLang="zh-CN"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微软雅黑" panose="020B0503020204020204" charset="-122"/>
              <a:ea typeface="微软雅黑" panose="020B0503020204020204" charset="-122"/>
            </a:endParaRPr>
          </a:p>
          <a:p>
            <a:pPr algn="ctr">
              <a:buFont typeface="Arial" panose="020B0604020202020204" pitchFamily="34" charset="0"/>
              <a:buNone/>
              <a:defRPr/>
            </a:pPr>
            <a:r>
              <a:rPr lang="zh-CN" altLang="en-US"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微软雅黑" panose="020B0503020204020204" charset="-122"/>
                <a:ea typeface="微软雅黑" panose="020B0503020204020204" charset="-122"/>
              </a:rPr>
              <a:t>体</a:t>
            </a:r>
            <a:endParaRPr lang="zh-CN" altLang="en-US"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微软雅黑" panose="020B0503020204020204" charset="-122"/>
              <a:ea typeface="微软雅黑" panose="020B0503020204020204" charset="-122"/>
            </a:endParaRPr>
          </a:p>
        </p:txBody>
      </p:sp>
      <p:sp>
        <p:nvSpPr>
          <p:cNvPr id="5" name="圆角矩形 95"/>
          <p:cNvSpPr/>
          <p:nvPr/>
        </p:nvSpPr>
        <p:spPr bwMode="auto">
          <a:xfrm>
            <a:off x="4745812" y="3922250"/>
            <a:ext cx="2652563" cy="892175"/>
          </a:xfrm>
          <a:prstGeom prst="roundRect">
            <a:avLst>
              <a:gd name="adj" fmla="val 16667"/>
            </a:avLst>
          </a:prstGeom>
          <a:solidFill>
            <a:srgbClr val="FF0000"/>
          </a:solidFill>
          <a:ln w="9525">
            <a:solidFill>
              <a:schemeClr val="accent2"/>
            </a:solidFill>
            <a:round/>
          </a:ln>
          <a:effectLst/>
        </p:spPr>
        <p:txBody>
          <a:bodyPr wrap="none" tIns="0" bIns="0"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defRPr/>
            </a:pPr>
            <a:r>
              <a:rPr lang="zh-CN" altLang="en-US" sz="2665" b="1" dirty="0">
                <a:solidFill>
                  <a:schemeClr val="bg1"/>
                </a:solidFill>
                <a:latin typeface="Times New Roman" panose="02020603050405020304" pitchFamily="16" charset="0"/>
                <a:ea typeface="微软雅黑" panose="020B0503020204020204" charset="-122"/>
                <a:sym typeface="Times New Roman" panose="02020603050405020304" pitchFamily="16" charset="0"/>
              </a:rPr>
              <a:t>目标</a:t>
            </a:r>
            <a:endParaRPr lang="en-US" altLang="zh-CN" sz="2665" b="1" dirty="0">
              <a:solidFill>
                <a:schemeClr val="bg1"/>
              </a:solidFill>
              <a:latin typeface="Times New Roman" panose="02020603050405020304" pitchFamily="16" charset="0"/>
              <a:ea typeface="微软雅黑" panose="020B0503020204020204" charset="-122"/>
              <a:sym typeface="Times New Roman" panose="02020603050405020304" pitchFamily="16" charset="0"/>
            </a:endParaRPr>
          </a:p>
        </p:txBody>
      </p:sp>
      <p:sp>
        <p:nvSpPr>
          <p:cNvPr id="7" name="上箭头 8"/>
          <p:cNvSpPr/>
          <p:nvPr/>
        </p:nvSpPr>
        <p:spPr>
          <a:xfrm rot="5400000">
            <a:off x="3080829" y="3138620"/>
            <a:ext cx="716311" cy="245943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 name="矩形 8"/>
          <p:cNvSpPr/>
          <p:nvPr/>
        </p:nvSpPr>
        <p:spPr>
          <a:xfrm>
            <a:off x="2375884" y="4115240"/>
            <a:ext cx="1723549" cy="461665"/>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rPr>
              <a:t>最大化利益</a:t>
            </a:r>
            <a:endParaRPr lang="zh-CN" altLang="en-US" sz="2400" dirty="0">
              <a:latin typeface="黑体" panose="02010609060101010101" pitchFamily="49" charset="-122"/>
              <a:ea typeface="黑体" panose="02010609060101010101" pitchFamily="49" charset="-122"/>
            </a:endParaRPr>
          </a:p>
        </p:txBody>
      </p:sp>
      <p:sp>
        <p:nvSpPr>
          <p:cNvPr id="11" name="圆角矩形 19"/>
          <p:cNvSpPr/>
          <p:nvPr/>
        </p:nvSpPr>
        <p:spPr bwMode="auto">
          <a:xfrm>
            <a:off x="10012026" y="3511534"/>
            <a:ext cx="580493" cy="1713608"/>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algn="ctr">
              <a:buFont typeface="Arial" panose="020B0604020202020204" pitchFamily="34" charset="0"/>
              <a:buNone/>
              <a:defRPr/>
            </a:pPr>
            <a:r>
              <a:rPr lang="zh-CN" altLang="en-US"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微软雅黑" panose="020B0503020204020204" charset="-122"/>
                <a:ea typeface="微软雅黑" panose="020B0503020204020204" charset="-122"/>
              </a:rPr>
              <a:t>对</a:t>
            </a:r>
            <a:endParaRPr lang="en-US" altLang="zh-CN"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微软雅黑" panose="020B0503020204020204" charset="-122"/>
              <a:ea typeface="微软雅黑" panose="020B0503020204020204" charset="-122"/>
            </a:endParaRPr>
          </a:p>
          <a:p>
            <a:pPr algn="ctr">
              <a:buFont typeface="Arial" panose="020B0604020202020204" pitchFamily="34" charset="0"/>
              <a:buNone/>
              <a:defRPr/>
            </a:pPr>
            <a:r>
              <a:rPr lang="zh-CN" altLang="en-US"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微软雅黑" panose="020B0503020204020204" charset="-122"/>
                <a:ea typeface="微软雅黑" panose="020B0503020204020204" charset="-122"/>
              </a:rPr>
              <a:t>手</a:t>
            </a:r>
            <a:endParaRPr lang="zh-CN" altLang="en-US" sz="3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微软雅黑" panose="020B0503020204020204" charset="-122"/>
              <a:ea typeface="微软雅黑" panose="020B0503020204020204" charset="-122"/>
            </a:endParaRPr>
          </a:p>
        </p:txBody>
      </p:sp>
      <p:sp>
        <p:nvSpPr>
          <p:cNvPr id="12" name="上箭头 8"/>
          <p:cNvSpPr/>
          <p:nvPr/>
        </p:nvSpPr>
        <p:spPr>
          <a:xfrm rot="16200000">
            <a:off x="8313240" y="3097696"/>
            <a:ext cx="716311" cy="245943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3" name="矩形 12"/>
          <p:cNvSpPr/>
          <p:nvPr/>
        </p:nvSpPr>
        <p:spPr>
          <a:xfrm>
            <a:off x="8039565" y="4096580"/>
            <a:ext cx="1723549" cy="461665"/>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rPr>
              <a:t>最小化利益</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对抗搜索：主要内容</a:t>
            </a:r>
            <a:endParaRPr lang="zh-CN" altLang="en-US" dirty="0"/>
          </a:p>
        </p:txBody>
      </p:sp>
      <p:sp>
        <p:nvSpPr>
          <p:cNvPr id="3" name="内容占位符 2"/>
          <p:cNvSpPr>
            <a:spLocks noGrp="1"/>
          </p:cNvSpPr>
          <p:nvPr>
            <p:ph idx="1"/>
          </p:nvPr>
        </p:nvSpPr>
        <p:spPr/>
        <p:txBody>
          <a:bodyPr/>
          <a:lstStyle/>
          <a:p>
            <a:r>
              <a:rPr lang="zh-CN" altLang="en-US" dirty="0"/>
              <a:t>最小最大搜索</a:t>
            </a:r>
            <a:r>
              <a:rPr lang="en-US" altLang="zh-CN" dirty="0"/>
              <a:t>(Minimax Search)</a:t>
            </a:r>
            <a:endParaRPr lang="en-US" altLang="zh-CN" dirty="0"/>
          </a:p>
          <a:p>
            <a:pPr lvl="1"/>
            <a:r>
              <a:rPr lang="zh-CN" altLang="en-US" dirty="0"/>
              <a:t>最小最大搜索是在对抗搜索中最为基本的一种让玩家来计算最优策略的方法</a:t>
            </a:r>
            <a:endParaRPr lang="en-US" altLang="zh-CN" dirty="0"/>
          </a:p>
          <a:p>
            <a:r>
              <a:rPr lang="en-US" altLang="zh-CN" dirty="0"/>
              <a:t>Alpha-Beta</a:t>
            </a:r>
            <a:r>
              <a:rPr lang="zh-CN" altLang="en-US" dirty="0"/>
              <a:t>剪枝搜索</a:t>
            </a:r>
            <a:r>
              <a:rPr lang="en-US" altLang="zh-CN" dirty="0"/>
              <a:t>(Pruning Search)</a:t>
            </a:r>
            <a:endParaRPr lang="en-US" altLang="zh-CN" dirty="0"/>
          </a:p>
          <a:p>
            <a:pPr lvl="1"/>
            <a:r>
              <a:rPr lang="zh-CN" altLang="en-US" dirty="0"/>
              <a:t>一种对最小最大搜索进行改进的算法，即在搜索过程中可剪除无需搜索的分支节点，且不影响搜索结果。</a:t>
            </a:r>
            <a:endParaRPr lang="en-US" altLang="zh-CN" dirty="0"/>
          </a:p>
          <a:p>
            <a:r>
              <a:rPr lang="zh-CN" altLang="en-US" dirty="0"/>
              <a:t>蒙特卡洛树搜索</a:t>
            </a:r>
            <a:r>
              <a:rPr lang="en-US" altLang="zh-CN" dirty="0"/>
              <a:t>(Monte-Carlo Tree Search)</a:t>
            </a:r>
            <a:endParaRPr lang="en-US" altLang="zh-CN" dirty="0"/>
          </a:p>
          <a:p>
            <a:pPr lvl="1"/>
            <a:r>
              <a:rPr lang="zh-CN" altLang="en-US" dirty="0"/>
              <a:t>通过采样而非穷举方法来实现搜索。</a:t>
            </a:r>
            <a:endParaRPr lang="zh-CN" altLang="en-US" dirty="0"/>
          </a:p>
          <a:p>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endParaRPr lang="zh-CN" altLang="en-US" dirty="0"/>
          </a:p>
        </p:txBody>
      </p:sp>
      <p:sp>
        <p:nvSpPr>
          <p:cNvPr id="3" name="内容占位符 2"/>
          <p:cNvSpPr>
            <a:spLocks noGrp="1"/>
          </p:cNvSpPr>
          <p:nvPr>
            <p:ph idx="1"/>
          </p:nvPr>
        </p:nvSpPr>
        <p:spPr/>
        <p:txBody>
          <a:bodyPr/>
          <a:lstStyle/>
          <a:p>
            <a:r>
              <a:rPr lang="zh-CN" altLang="en-US" dirty="0"/>
              <a:t>本课程目前主要讨论在确定的、全局可观察的、竞争对手轮流行动、零和游戏</a:t>
            </a:r>
            <a:r>
              <a:rPr lang="en-US" altLang="zh-CN" dirty="0"/>
              <a:t>(zero-sum)</a:t>
            </a:r>
            <a:r>
              <a:rPr lang="zh-CN" altLang="en-US" dirty="0"/>
              <a:t>下的对抗搜索</a:t>
            </a:r>
            <a:endParaRPr lang="zh-CN" altLang="en-US" dirty="0"/>
          </a:p>
          <a:p>
            <a:pPr lvl="1"/>
            <a:r>
              <a:rPr lang="zh-CN" altLang="en-US" dirty="0">
                <a:latin typeface="Times New Roman" panose="02020603050405020304" pitchFamily="16" charset="0"/>
                <a:cs typeface="Times New Roman" panose="02020603050405020304" pitchFamily="16" charset="0"/>
              </a:rPr>
              <a:t>所谓零和博弈是博弈论的一个概念，属非合作博弈。指参与博弈的各方，在严格竞争下，一方的收益必然意味着另一方的损失，博弈各方的收益和损失相加总和永远为“零”，双方不存在合作的可能。与“零和”对应，“双赢博弈”的基本理论就是“利己”不“损人”，通过谈判、合作达到皆大欢喜的结果。</a:t>
            </a:r>
            <a:endParaRPr lang="zh-CN" altLang="en-US" dirty="0">
              <a:latin typeface="Times New Roman" panose="02020603050405020304" pitchFamily="16" charset="0"/>
              <a:cs typeface="Times New Roman" panose="02020603050405020304" pitchFamily="16" charset="0"/>
            </a:endParaRPr>
          </a:p>
          <a:p>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endParaRPr lang="zh-CN" altLang="en-US" dirty="0"/>
          </a:p>
        </p:txBody>
      </p:sp>
      <p:sp>
        <p:nvSpPr>
          <p:cNvPr id="3" name="内容占位符 2"/>
          <p:cNvSpPr>
            <a:spLocks noGrp="1"/>
          </p:cNvSpPr>
          <p:nvPr>
            <p:ph idx="1"/>
          </p:nvPr>
        </p:nvSpPr>
        <p:spPr/>
        <p:txBody>
          <a:bodyPr/>
          <a:lstStyle/>
          <a:p>
            <a:r>
              <a:rPr lang="zh-CN" altLang="en-US" dirty="0"/>
              <a:t>本课程目前主要讨论在确定的、全局可观察的、竞争对手轮流行动、零和游戏</a:t>
            </a:r>
            <a:r>
              <a:rPr lang="en-US" altLang="zh-CN" dirty="0"/>
              <a:t>(zero-sum)</a:t>
            </a:r>
            <a:r>
              <a:rPr lang="zh-CN" altLang="en-US" dirty="0"/>
              <a:t>下的对抗搜索</a:t>
            </a:r>
            <a:endParaRPr lang="zh-CN" altLang="en-US" dirty="0"/>
          </a:p>
          <a:p>
            <a:r>
              <a:rPr lang="zh-CN" altLang="en-US" dirty="0">
                <a:latin typeface="Times New Roman" panose="02020603050405020304" pitchFamily="16" charset="0"/>
                <a:cs typeface="Times New Roman" panose="02020603050405020304" pitchFamily="16" charset="0"/>
              </a:rPr>
              <a:t>两人对决游戏</a:t>
            </a:r>
            <a:r>
              <a:rPr lang="en-US" altLang="zh-CN" dirty="0">
                <a:latin typeface="Times New Roman" panose="02020603050405020304" pitchFamily="16" charset="0"/>
                <a:cs typeface="Times New Roman" panose="02020603050405020304" pitchFamily="16" charset="0"/>
              </a:rPr>
              <a:t> (MAX and MIN, MAX</a:t>
            </a:r>
            <a:r>
              <a:rPr lang="zh-CN" altLang="en-US" dirty="0">
                <a:latin typeface="Times New Roman" panose="02020603050405020304" pitchFamily="16" charset="0"/>
                <a:cs typeface="Times New Roman" panose="02020603050405020304" pitchFamily="16" charset="0"/>
              </a:rPr>
              <a:t>先走</a:t>
            </a:r>
            <a:r>
              <a:rPr lang="en-US" altLang="zh-CN" dirty="0">
                <a:latin typeface="Times New Roman" panose="02020603050405020304" pitchFamily="16" charset="0"/>
                <a:cs typeface="Times New Roman" panose="02020603050405020304" pitchFamily="16" charset="0"/>
              </a:rPr>
              <a:t>) </a:t>
            </a:r>
            <a:r>
              <a:rPr lang="zh-CN" altLang="en-US" dirty="0">
                <a:latin typeface="Times New Roman" panose="02020603050405020304" pitchFamily="16" charset="0"/>
                <a:cs typeface="Times New Roman" panose="02020603050405020304" pitchFamily="16" charset="0"/>
              </a:rPr>
              <a:t>可如下形式化描述，从而将其转换为对抗搜索问题</a:t>
            </a:r>
            <a:endParaRPr lang="zh-CN" altLang="en-US" dirty="0">
              <a:latin typeface="Times New Roman" panose="02020603050405020304" pitchFamily="16" charset="0"/>
              <a:cs typeface="Times New Roman" panose="02020603050405020304" pitchFamily="16" charset="0"/>
            </a:endParaRPr>
          </a:p>
          <a:p>
            <a:endParaRPr lang="zh-CN" altLang="en-US"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493603" y="3334310"/>
              <a:ext cx="11256139" cy="2743200"/>
            </p:xfrm>
            <a:graphic>
              <a:graphicData uri="http://schemas.openxmlformats.org/drawingml/2006/table">
                <a:tbl>
                  <a:tblPr firstRow="1" bandRow="1">
                    <a:tableStyleId>{5C22544A-7EE6-4342-B048-85BDC9FD1C3A}</a:tableStyleId>
                  </a:tblPr>
                  <a:tblGrid>
                    <a:gridCol w="5333912"/>
                    <a:gridCol w="5922227"/>
                  </a:tblGrid>
                  <a:tr h="375920">
                    <a:tc>
                      <a:txBody>
                        <a:bodyPr/>
                        <a:lstStyle/>
                        <a:p>
                          <a:pPr algn="ctr"/>
                          <a:r>
                            <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初始状态</a:t>
                          </a:r>
                          <a14:m>
                            <m:oMath xmlns:m="http://schemas.openxmlformats.org/officeDocument/2006/math">
                              <m:sSub>
                                <m:sSubPr>
                                  <m:ctrlPr>
                                    <a:rPr lang="en-US" altLang="zh-CN" sz="2400" b="0" i="1" kern="1200" smtClean="0">
                                      <a:solidFill>
                                        <a:srgbClr val="C00000"/>
                                      </a:solidFill>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𝑆</m:t>
                                  </m:r>
                                </m:e>
                                <m:sub>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0</m:t>
                                  </m:r>
                                </m:sub>
                              </m:sSub>
                            </m:oMath>
                          </a14:m>
                          <a:endPar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游戏所处于的初始状态</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5920">
                    <a:tc>
                      <a:txBody>
                        <a:bodyPr/>
                        <a:lstStyle/>
                        <a:p>
                          <a:pPr algn="ctr"/>
                          <a:r>
                            <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玩家</a:t>
                          </a:r>
                          <a14:m>
                            <m:oMath xmlns:m="http://schemas.openxmlformats.org/officeDocument/2006/math">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𝑃𝐿𝐴𝑌𝐸𝑅</m:t>
                              </m:r>
                              <m:r>
                                <a:rPr lang="en-US" altLang="zh-CN" sz="2400" b="0" kern="1200" smtClean="0">
                                  <a:solidFill>
                                    <a:srgbClr val="C00000"/>
                                  </a:solidFill>
                                  <a:latin typeface="Cambria Math" panose="02040503050406030204"/>
                                  <a:ea typeface="黑体" panose="02010609060101010101" pitchFamily="49" charset="-122"/>
                                  <a:cs typeface="Times New Roman" panose="02020603050405020304" pitchFamily="16" charset="0"/>
                                </a:rPr>
                                <m:t>(</m:t>
                              </m:r>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𝑠</m:t>
                              </m:r>
                              <m:r>
                                <a:rPr lang="en-US" altLang="zh-CN" sz="2400" b="0" kern="1200" smtClean="0">
                                  <a:solidFill>
                                    <a:srgbClr val="C00000"/>
                                  </a:solidFill>
                                  <a:latin typeface="Cambria Math" panose="02040503050406030204"/>
                                  <a:ea typeface="黑体" panose="02010609060101010101" pitchFamily="49" charset="-122"/>
                                  <a:cs typeface="Times New Roman" panose="02020603050405020304" pitchFamily="16" charset="0"/>
                                </a:rPr>
                                <m:t>)</m:t>
                              </m:r>
                            </m:oMath>
                          </a14:m>
                          <a:endPar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在当前状态</a:t>
                          </a:r>
                          <a14:m>
                            <m:oMath xmlns:m="http://schemas.openxmlformats.org/officeDocument/2006/math">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𝑠</m:t>
                              </m:r>
                            </m:oMath>
                          </a14:m>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下，该由哪个玩家采取行动</a:t>
                          </a:r>
                          <a:endParaRPr lang="zh-CN" altLang="en-US" sz="2400" b="0" dirty="0">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5920">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行动</a:t>
                          </a:r>
                          <a14:m>
                            <m:oMath xmlns:m="http://schemas.openxmlformats.org/officeDocument/2006/math">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𝐴𝐶𝑇𝐼𝑂𝑁𝑆</m:t>
                              </m:r>
                              <m:r>
                                <a:rPr lang="en-US" altLang="zh-CN" sz="2400" b="0" kern="1200" smtClean="0">
                                  <a:solidFill>
                                    <a:srgbClr val="C00000"/>
                                  </a:solidFill>
                                  <a:latin typeface="Cambria Math" panose="02040503050406030204"/>
                                  <a:ea typeface="黑体" panose="02010609060101010101" pitchFamily="49" charset="-122"/>
                                  <a:cs typeface="Times New Roman" panose="02020603050405020304" pitchFamily="16" charset="0"/>
                                </a:rPr>
                                <m:t> (</m:t>
                              </m:r>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𝑠</m:t>
                              </m:r>
                              <m:r>
                                <a:rPr lang="en-US" altLang="zh-CN" sz="2400" b="0" kern="1200" smtClean="0">
                                  <a:solidFill>
                                    <a:srgbClr val="C00000"/>
                                  </a:solidFill>
                                  <a:latin typeface="Cambria Math" panose="02040503050406030204"/>
                                  <a:ea typeface="黑体" panose="02010609060101010101" pitchFamily="49" charset="-122"/>
                                  <a:cs typeface="Times New Roman" panose="02020603050405020304" pitchFamily="16" charset="0"/>
                                </a:rPr>
                                <m:t>)</m:t>
                              </m:r>
                            </m:oMath>
                          </a14:m>
                          <a:endPar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在当前状态</a:t>
                          </a:r>
                          <a14:m>
                            <m:oMath xmlns:m="http://schemas.openxmlformats.org/officeDocument/2006/math">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𝑠</m:t>
                              </m:r>
                            </m:oMath>
                          </a14:m>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下所采取的可能移动</a:t>
                          </a:r>
                          <a:endParaRPr lang="zh-CN" altLang="en-US" sz="2400" b="0" dirty="0">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5920">
                    <a:tc>
                      <a:txBody>
                        <a:bodyPr/>
                        <a:lstStyle/>
                        <a:p>
                          <a:pPr marL="0" algn="ctr" defTabSz="685800" rtl="0" eaLnBrk="1" latinLnBrk="0" hangingPunct="1"/>
                          <a:r>
                            <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状态转移模型</a:t>
                          </a:r>
                          <a14:m>
                            <m:oMath xmlns:m="http://schemas.openxmlformats.org/officeDocument/2006/math">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𝑅𝐸𝑆𝑈𝐿𝑇</m:t>
                              </m:r>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 (</m:t>
                              </m:r>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𝑠</m:t>
                              </m:r>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m:t>
                              </m:r>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𝑎</m:t>
                              </m:r>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m:t>
                              </m:r>
                            </m:oMath>
                          </a14:m>
                          <a:endParaRPr lang="zh-CN" altLang="en-US" sz="2400" b="0" i="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在当前状态</a:t>
                          </a:r>
                          <a14:m>
                            <m:oMath xmlns:m="http://schemas.openxmlformats.org/officeDocument/2006/math">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𝑠</m:t>
                              </m:r>
                            </m:oMath>
                          </a14:m>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下采取行动</a:t>
                          </a:r>
                          <a14:m>
                            <m:oMath xmlns:m="http://schemas.openxmlformats.org/officeDocument/2006/math">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𝑎</m:t>
                              </m:r>
                            </m:oMath>
                          </a14:m>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后得到的结果</a:t>
                          </a:r>
                          <a:endParaRPr lang="zh-CN" altLang="en-US" sz="2400" b="0" dirty="0">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5920">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终局状态检测</a:t>
                          </a:r>
                          <a14:m>
                            <m:oMath xmlns:m="http://schemas.openxmlformats.org/officeDocument/2006/math">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𝑇𝐸𝑅𝑀𝐼𝑁𝐴𝐿</m:t>
                              </m:r>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m:t>
                              </m:r>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𝑇𝐸𝑆𝑇</m:t>
                              </m:r>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 (</m:t>
                              </m:r>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𝑠</m:t>
                              </m:r>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m:t>
                              </m:r>
                            </m:oMath>
                          </a14:m>
                          <a:endParaRPr lang="zh-CN" altLang="en-US" sz="2400" b="0" i="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检测游戏在状态</a:t>
                          </a:r>
                          <a14:m>
                            <m:oMath xmlns:m="http://schemas.openxmlformats.org/officeDocument/2006/math">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𝑠</m:t>
                              </m:r>
                            </m:oMath>
                          </a14:m>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是否结束</a:t>
                          </a:r>
                          <a:endParaRPr lang="zh-CN" altLang="en-US" sz="2400" b="0" dirty="0">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5920">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终局得分</a:t>
                          </a:r>
                          <a14:m>
                            <m:oMath xmlns:m="http://schemas.openxmlformats.org/officeDocument/2006/math">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𝑈𝑇𝐼𝐿𝐼𝑇𝑌</m:t>
                              </m:r>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 (</m:t>
                              </m:r>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𝑠</m:t>
                              </m:r>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m:t>
                              </m:r>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𝑝</m:t>
                              </m:r>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m:t>
                              </m:r>
                            </m:oMath>
                          </a14:m>
                          <a:endParaRPr lang="zh-CN" altLang="en-US" sz="2400" b="0" i="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2400" b="0" kern="1200" dirty="0">
                              <a:solidFill>
                                <a:schemeClr val="dk1"/>
                              </a:solidFill>
                              <a:latin typeface="Times New Roman" panose="02020603050405020304" pitchFamily="16" charset="0"/>
                              <a:ea typeface="黑体" panose="02010609060101010101" pitchFamily="49" charset="-122"/>
                              <a:cs typeface="Times New Roman" panose="02020603050405020304" pitchFamily="16" charset="0"/>
                            </a:rPr>
                            <a:t>在终局状态</a:t>
                          </a:r>
                          <a14:m>
                            <m:oMath xmlns:m="http://schemas.openxmlformats.org/officeDocument/2006/math">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𝑠</m:t>
                              </m:r>
                            </m:oMath>
                          </a14:m>
                          <a:r>
                            <a:rPr lang="zh-CN" altLang="en-US" sz="2400" b="0" kern="1200" dirty="0">
                              <a:solidFill>
                                <a:schemeClr val="dk1"/>
                              </a:solidFill>
                              <a:latin typeface="Times New Roman" panose="02020603050405020304" pitchFamily="16" charset="0"/>
                              <a:ea typeface="黑体" panose="02010609060101010101" pitchFamily="49" charset="-122"/>
                              <a:cs typeface="Times New Roman" panose="02020603050405020304" pitchFamily="16" charset="0"/>
                            </a:rPr>
                            <a:t>时，玩家</a:t>
                          </a:r>
                          <a14:m>
                            <m:oMath xmlns:m="http://schemas.openxmlformats.org/officeDocument/2006/math">
                              <m:r>
                                <a:rPr lang="en-US" altLang="zh-CN"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𝑝</m:t>
                              </m:r>
                            </m:oMath>
                          </a14:m>
                          <a:r>
                            <a:rPr lang="zh-CN" altLang="en-US" sz="2400" b="0" kern="1200" dirty="0">
                              <a:solidFill>
                                <a:schemeClr val="dk1"/>
                              </a:solidFill>
                              <a:latin typeface="Times New Roman" panose="02020603050405020304" pitchFamily="16" charset="0"/>
                              <a:ea typeface="黑体" panose="02010609060101010101" pitchFamily="49" charset="-122"/>
                              <a:cs typeface="Times New Roman" panose="02020603050405020304" pitchFamily="16" charset="0"/>
                            </a:rPr>
                            <a:t>的得分。</a:t>
                          </a:r>
                          <a:endParaRPr lang="zh-CN" altLang="en-US" sz="2400" b="0" kern="1200" dirty="0">
                            <a:solidFill>
                              <a:schemeClr val="dk1"/>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4" name="表格 3"/>
              <p:cNvGraphicFramePr>
                <a:graphicFrameLocks noGrp="1"/>
              </p:cNvGraphicFramePr>
              <p:nvPr/>
            </p:nvGraphicFramePr>
            <p:xfrm>
              <a:off x="493603" y="3334310"/>
              <a:ext cx="11256139" cy="2743200"/>
            </p:xfrm>
            <a:graphic>
              <a:graphicData uri="http://schemas.openxmlformats.org/drawingml/2006/table">
                <a:tbl>
                  <a:tblPr firstRow="1" bandRow="1">
                    <a:tableStyleId>{5C22544A-7EE6-4342-B048-85BDC9FD1C3A}</a:tableStyleId>
                  </a:tblPr>
                  <a:tblGrid>
                    <a:gridCol w="5333912"/>
                    <a:gridCol w="5922227"/>
                  </a:tblGrid>
                  <a:tr h="457200">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algn="ct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游戏所处于的初始状态</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200">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457200">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457200">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457200">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457200">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bl>
              </a:graphicData>
            </a:graphic>
          </p:graphicFrame>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7" y="789709"/>
                <a:ext cx="5210141" cy="5905661"/>
              </a:xfrm>
            </p:spPr>
            <p:txBody>
              <a:bodyPr/>
              <a:lstStyle/>
              <a:p>
                <a:r>
                  <a:rPr lang="en-US" altLang="zh-CN" dirty="0"/>
                  <a:t>Tic-Tac-Toe</a:t>
                </a:r>
                <a:r>
                  <a:rPr lang="zh-CN" altLang="en-US" dirty="0"/>
                  <a:t>游戏的对抗搜索</a:t>
                </a:r>
                <a:endParaRPr lang="en-US" altLang="zh-CN" dirty="0"/>
              </a:p>
              <a:p>
                <a:pPr lvl="1"/>
                <a:r>
                  <a:rPr lang="en-US" altLang="zh-CN" dirty="0"/>
                  <a:t>MAX</a:t>
                </a:r>
                <a:r>
                  <a:rPr lang="zh-CN" altLang="en-US" dirty="0"/>
                  <a:t>先行，可在初始状态的</a:t>
                </a:r>
                <a:r>
                  <a:rPr lang="en-US" altLang="zh-CN" dirty="0"/>
                  <a:t>9</a:t>
                </a:r>
                <a:r>
                  <a:rPr lang="zh-CN" altLang="en-US" dirty="0"/>
                  <a:t>个空格中任意放一个</a:t>
                </a:r>
                <a:r>
                  <a:rPr lang="en-US" altLang="zh-CN" dirty="0"/>
                  <a:t>X</a:t>
                </a:r>
                <a:endParaRPr lang="en-US" altLang="zh-CN" dirty="0"/>
              </a:p>
              <a:p>
                <a:pPr lvl="1"/>
                <a:r>
                  <a:rPr lang="en-US" altLang="zh-CN" dirty="0"/>
                  <a:t>MAX</a:t>
                </a:r>
                <a:r>
                  <a:rPr lang="zh-CN" altLang="en-US" dirty="0"/>
                  <a:t>希望游戏终局得分高、</a:t>
                </a:r>
                <a:r>
                  <a:rPr lang="en-US" altLang="zh-CN" dirty="0"/>
                  <a:t>MIN</a:t>
                </a:r>
                <a:r>
                  <a:rPr lang="zh-CN" altLang="en-US" dirty="0"/>
                  <a:t>希望游戏终局得分低</a:t>
                </a:r>
                <a:endParaRPr lang="zh-CN" altLang="en-US" dirty="0"/>
              </a:p>
              <a:p>
                <a:pPr lvl="1"/>
                <a:r>
                  <a:rPr lang="zh-CN" altLang="en-US" dirty="0"/>
                  <a:t>所形成游戏树的叶子结点有</a:t>
                </a:r>
                <a14:m>
                  <m:oMath xmlns:m="http://schemas.openxmlformats.org/officeDocument/2006/math">
                    <m:r>
                      <a:rPr lang="en-US" altLang="zh-CN" i="1" dirty="0" smtClean="0">
                        <a:latin typeface="Cambria Math" panose="02040503050406030204" pitchFamily="18" charset="0"/>
                      </a:rPr>
                      <m:t>9</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362</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880</m:t>
                    </m:r>
                  </m:oMath>
                </a14:m>
                <a:r>
                  <a:rPr lang="en-US" altLang="zh-CN" dirty="0"/>
                  <a:t>,</a:t>
                </a:r>
                <a:r>
                  <a:rPr lang="zh-CN" altLang="en-US" dirty="0"/>
                  <a:t>国际象棋的叶子节点数为</a:t>
                </a:r>
                <a14:m>
                  <m:oMath xmlns:m="http://schemas.openxmlformats.org/officeDocument/2006/math">
                    <m:sSup>
                      <m:sSupPr>
                        <m:ctrlPr>
                          <a:rPr lang="en-US" altLang="zh-CN" i="1" dirty="0" smtClean="0">
                            <a:latin typeface="Cambria Math" panose="02040503050406030204" pitchFamily="18" charset="0"/>
                          </a:rPr>
                        </m:ctrlPr>
                      </m:sSupPr>
                      <m:e>
                        <m:r>
                          <a:rPr lang="en-US" altLang="zh-CN" i="1" dirty="0" smtClean="0">
                            <a:latin typeface="Cambria Math" panose="02040503050406030204" pitchFamily="18" charset="0"/>
                          </a:rPr>
                          <m:t>10</m:t>
                        </m:r>
                      </m:e>
                      <m:sup>
                        <m:r>
                          <a:rPr lang="en-US" altLang="zh-CN" i="1" dirty="0" smtClean="0">
                            <a:latin typeface="Cambria Math" panose="02040503050406030204" pitchFamily="18" charset="0"/>
                          </a:rPr>
                          <m:t>40</m:t>
                        </m:r>
                      </m:sup>
                    </m:sSup>
                  </m:oMath>
                </a14:m>
                <a:endParaRPr lang="en-US" altLang="zh-CN" dirty="0"/>
              </a:p>
              <a:p>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7" y="789709"/>
                <a:ext cx="5210141" cy="5905661"/>
              </a:xfrm>
              <a:blipFill rotWithShape="1">
                <a:blip r:embed="rId1"/>
                <a:stretch>
                  <a:fillRect l="-2" t="-7" r="-2314" b="-3399"/>
                </a:stretch>
              </a:blipFill>
            </p:spPr>
            <p:txBody>
              <a:bodyPr/>
              <a:lstStyle/>
              <a:p>
                <a:r>
                  <a:rPr lang="zh-CN" altLang="en-US">
                    <a:noFill/>
                  </a:rPr>
                  <a:t> </a:t>
                </a:r>
              </a:p>
            </p:txBody>
          </p:sp>
        </mc:Fallback>
      </mc:AlternateContent>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4588" y="736401"/>
            <a:ext cx="6295053" cy="4750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7026568" y="5598379"/>
            <a:ext cx="4089325" cy="523220"/>
          </a:xfrm>
          <a:prstGeom prst="rect">
            <a:avLst/>
          </a:prstGeom>
        </p:spPr>
        <p:txBody>
          <a:bodyPr wrap="none">
            <a:spAutoFit/>
          </a:bodyPr>
          <a:lstStyle/>
          <a:p>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Tic-Tac-Toe</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中部分搜索树</a:t>
            </a:r>
            <a:endParaRPr lang="zh-CN" altLang="en-US" sz="28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minimax</a:t>
            </a:r>
            <a:r>
              <a:rPr lang="zh-CN" altLang="en-US" dirty="0"/>
              <a:t>算法</a:t>
            </a:r>
            <a:endParaRPr lang="zh-CN" altLang="en-US" dirty="0"/>
          </a:p>
        </p:txBody>
      </p:sp>
      <p:sp>
        <p:nvSpPr>
          <p:cNvPr id="3" name="内容占位符 2"/>
          <p:cNvSpPr>
            <a:spLocks noGrp="1"/>
          </p:cNvSpPr>
          <p:nvPr>
            <p:ph idx="1"/>
          </p:nvPr>
        </p:nvSpPr>
        <p:spPr/>
        <p:txBody>
          <a:bodyPr/>
          <a:lstStyle/>
          <a:p>
            <a:r>
              <a:rPr lang="zh-CN" altLang="en-US" dirty="0"/>
              <a:t>给定一个游戏搜索树，</a:t>
            </a:r>
            <a:r>
              <a:rPr lang="en-US" altLang="zh-CN" dirty="0"/>
              <a:t>minimax</a:t>
            </a:r>
            <a:r>
              <a:rPr lang="zh-CN" altLang="en-US" dirty="0"/>
              <a:t>算法通过每个节点的</a:t>
            </a:r>
            <a:r>
              <a:rPr lang="en-US" altLang="zh-CN" dirty="0"/>
              <a:t>minimax</a:t>
            </a:r>
            <a:r>
              <a:rPr lang="zh-CN" altLang="en-US" dirty="0"/>
              <a:t>值来决定最优策略。</a:t>
            </a:r>
            <a:endParaRPr lang="en-US" altLang="zh-CN" dirty="0"/>
          </a:p>
          <a:p>
            <a:pPr lvl="1"/>
            <a:r>
              <a:rPr lang="en-US" altLang="zh-CN" dirty="0"/>
              <a:t>MAX</a:t>
            </a:r>
            <a:r>
              <a:rPr lang="zh-CN" altLang="en-US" dirty="0"/>
              <a:t>希望最大化</a:t>
            </a:r>
            <a:r>
              <a:rPr lang="en-US" altLang="zh-CN" dirty="0"/>
              <a:t>minimax</a:t>
            </a:r>
            <a:r>
              <a:rPr lang="zh-CN" altLang="en-US" dirty="0"/>
              <a:t>值，而</a:t>
            </a:r>
            <a:r>
              <a:rPr lang="en-US" altLang="zh-CN" dirty="0"/>
              <a:t>MIN</a:t>
            </a:r>
            <a:r>
              <a:rPr lang="zh-CN" altLang="en-US" dirty="0"/>
              <a:t>则相反</a:t>
            </a:r>
            <a:endParaRPr lang="zh-CN" altLang="en-US" dirty="0"/>
          </a:p>
          <a:p>
            <a:endParaRPr lang="zh-CN" altLang="en-US" dirty="0"/>
          </a:p>
        </p:txBody>
      </p:sp>
      <p:pic>
        <p:nvPicPr>
          <p:cNvPr id="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9589" y="2877024"/>
            <a:ext cx="11547267" cy="1838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minimax</a:t>
            </a:r>
            <a:r>
              <a:rPr lang="zh-CN" altLang="en-US" dirty="0"/>
              <a:t>算法</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7" y="789709"/>
                <a:ext cx="11355295" cy="5905661"/>
              </a:xfrm>
            </p:spPr>
            <p:txBody>
              <a:bodyPr/>
              <a:lstStyle/>
              <a:p>
                <a:r>
                  <a:rPr lang="zh-CN" altLang="en-US" dirty="0"/>
                  <a:t>给定一个游戏搜索树，</a:t>
                </a:r>
                <a:r>
                  <a:rPr lang="en-US" altLang="zh-CN" dirty="0"/>
                  <a:t>minimax</a:t>
                </a:r>
                <a:r>
                  <a:rPr lang="zh-CN" altLang="en-US" dirty="0"/>
                  <a:t>算法通过每个节点的</a:t>
                </a:r>
                <a:r>
                  <a:rPr lang="en-US" altLang="zh-CN" dirty="0"/>
                  <a:t>minimax</a:t>
                </a:r>
                <a:r>
                  <a:rPr lang="zh-CN" altLang="en-US" dirty="0"/>
                  <a:t>值来决定最优策略。</a:t>
                </a:r>
                <a:endParaRPr lang="en-US" altLang="zh-CN" dirty="0"/>
              </a:p>
              <a:p>
                <a:pPr lvl="1"/>
                <a:r>
                  <a:rPr lang="zh-CN" altLang="en-US" dirty="0">
                    <a:latin typeface="Times New Roman" panose="02020603050405020304" pitchFamily="16" charset="0"/>
                    <a:cs typeface="Times New Roman" panose="02020603050405020304" pitchFamily="16" charset="0"/>
                  </a:rPr>
                  <a:t>通过</a:t>
                </a:r>
                <a:r>
                  <a:rPr lang="en-US" altLang="zh-CN" dirty="0">
                    <a:latin typeface="Times New Roman" panose="02020603050405020304" pitchFamily="16" charset="0"/>
                    <a:cs typeface="Times New Roman" panose="02020603050405020304" pitchFamily="16" charset="0"/>
                  </a:rPr>
                  <a:t>minimax</a:t>
                </a:r>
                <a:r>
                  <a:rPr lang="zh-CN" altLang="en-US" dirty="0">
                    <a:latin typeface="Times New Roman" panose="02020603050405020304" pitchFamily="16" charset="0"/>
                    <a:cs typeface="Times New Roman" panose="02020603050405020304" pitchFamily="16" charset="0"/>
                  </a:rPr>
                  <a:t>算法，我们知道，对于</a:t>
                </a:r>
                <a:r>
                  <a:rPr lang="en-US" altLang="zh-CN" dirty="0">
                    <a:latin typeface="Times New Roman" panose="02020603050405020304" pitchFamily="16" charset="0"/>
                    <a:cs typeface="Times New Roman" panose="02020603050405020304" pitchFamily="16" charset="0"/>
                  </a:rPr>
                  <a:t>MAX</a:t>
                </a:r>
                <a:r>
                  <a:rPr lang="zh-CN" altLang="en-US" dirty="0">
                    <a:latin typeface="Times New Roman" panose="02020603050405020304" pitchFamily="16" charset="0"/>
                    <a:cs typeface="Times New Roman" panose="02020603050405020304" pitchFamily="16" charset="0"/>
                  </a:rPr>
                  <a:t>而言采取</a:t>
                </a:r>
                <a14:m>
                  <m:oMath xmlns:m="http://schemas.openxmlformats.org/officeDocument/2006/math">
                    <m:sSub>
                      <m:sSubPr>
                        <m:ctrlPr>
                          <a:rPr lang="en-US" altLang="zh-CN" i="1">
                            <a:latin typeface="Cambria Math" panose="02040503050406030204" pitchFamily="18" charset="0"/>
                            <a:cs typeface="Times New Roman" panose="02020603050405020304" pitchFamily="16" charset="0"/>
                          </a:rPr>
                        </m:ctrlPr>
                      </m:sSubPr>
                      <m:e>
                        <m:r>
                          <a:rPr lang="en-US" altLang="zh-CN" i="1">
                            <a:latin typeface="Cambria Math" panose="02040503050406030204"/>
                            <a:cs typeface="Times New Roman" panose="02020603050405020304" pitchFamily="16" charset="0"/>
                          </a:rPr>
                          <m:t>𝑎</m:t>
                        </m:r>
                      </m:e>
                      <m:sub>
                        <m:r>
                          <a:rPr lang="en-US" altLang="zh-CN" i="1">
                            <a:latin typeface="Cambria Math" panose="02040503050406030204"/>
                            <a:cs typeface="Times New Roman" panose="02020603050405020304" pitchFamily="16" charset="0"/>
                          </a:rPr>
                          <m:t>1</m:t>
                        </m:r>
                      </m:sub>
                    </m:sSub>
                  </m:oMath>
                </a14:m>
                <a:r>
                  <a:rPr lang="zh-CN" altLang="en-US" dirty="0">
                    <a:latin typeface="Times New Roman" panose="02020603050405020304" pitchFamily="16" charset="0"/>
                    <a:cs typeface="Times New Roman" panose="02020603050405020304" pitchFamily="16" charset="0"/>
                  </a:rPr>
                  <a:t>行动是最佳选择，因为这能够得到最大</a:t>
                </a:r>
                <a:r>
                  <a:rPr lang="en-US" altLang="zh-CN" dirty="0">
                    <a:latin typeface="Times New Roman" panose="02020603050405020304" pitchFamily="16" charset="0"/>
                    <a:cs typeface="Times New Roman" panose="02020603050405020304" pitchFamily="16" charset="0"/>
                  </a:rPr>
                  <a:t>minimax</a:t>
                </a:r>
                <a:r>
                  <a:rPr lang="zh-CN" altLang="en-US" dirty="0">
                    <a:latin typeface="Times New Roman" panose="02020603050405020304" pitchFamily="16" charset="0"/>
                    <a:cs typeface="Times New Roman" panose="02020603050405020304" pitchFamily="16" charset="0"/>
                  </a:rPr>
                  <a:t>值</a:t>
                </a:r>
                <a:r>
                  <a:rPr lang="en-US" altLang="zh-CN" dirty="0">
                    <a:latin typeface="Times New Roman" panose="02020603050405020304" pitchFamily="16" charset="0"/>
                    <a:cs typeface="Times New Roman" panose="02020603050405020304" pitchFamily="16" charset="0"/>
                  </a:rPr>
                  <a:t>(</a:t>
                </a:r>
                <a:r>
                  <a:rPr lang="zh-CN" altLang="en-US" dirty="0">
                    <a:latin typeface="Times New Roman" panose="02020603050405020304" pitchFamily="16" charset="0"/>
                    <a:cs typeface="Times New Roman" panose="02020603050405020304" pitchFamily="16" charset="0"/>
                  </a:rPr>
                  <a:t>收益最大</a:t>
                </a:r>
                <a:r>
                  <a:rPr lang="en-US" altLang="zh-CN" dirty="0">
                    <a:latin typeface="Times New Roman" panose="02020603050405020304" pitchFamily="16" charset="0"/>
                    <a:cs typeface="Times New Roman" panose="02020603050405020304" pitchFamily="16" charset="0"/>
                  </a:rPr>
                  <a:t>)</a:t>
                </a:r>
                <a:r>
                  <a:rPr lang="zh-CN" altLang="en-US" dirty="0">
                    <a:latin typeface="Times New Roman" panose="02020603050405020304" pitchFamily="16" charset="0"/>
                    <a:cs typeface="Times New Roman" panose="02020603050405020304" pitchFamily="16" charset="0"/>
                  </a:rPr>
                  <a:t>。</a:t>
                </a:r>
                <a:endParaRPr lang="zh-CN" altLang="en-US" dirty="0">
                  <a:latin typeface="Times New Roman" panose="02020603050405020304" pitchFamily="16" charset="0"/>
                  <a:cs typeface="Times New Roman" panose="02020603050405020304" pitchFamily="16" charset="0"/>
                </a:endParaRPr>
              </a:p>
              <a:p>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7" y="789709"/>
                <a:ext cx="11355295" cy="5905661"/>
              </a:xfrm>
              <a:blipFill rotWithShape="1">
                <a:blip r:embed="rId1"/>
                <a:stretch>
                  <a:fillRect l="-1" t="-7" r="3" b="10"/>
                </a:stretch>
              </a:blipFill>
            </p:spPr>
            <p:txBody>
              <a:bodyPr/>
              <a:lstStyle/>
              <a:p>
                <a:r>
                  <a:rPr lang="zh-CN" altLang="en-US">
                    <a:noFill/>
                  </a:rPr>
                  <a:t> </a:t>
                </a:r>
              </a:p>
            </p:txBody>
          </p:sp>
        </mc:Fallback>
      </mc:AlternateContent>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576" t="1098" r="15867" b="35715"/>
          <a:stretch>
            <a:fillRect/>
          </a:stretch>
        </p:blipFill>
        <p:spPr bwMode="auto">
          <a:xfrm>
            <a:off x="2637453" y="3346579"/>
            <a:ext cx="6216134" cy="3178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4381500" y="476250"/>
            <a:ext cx="3429000" cy="2143125"/>
          </a:xfrm>
          <a:prstGeom prst="rect">
            <a:avLst/>
          </a:prstGeom>
          <a:noFill/>
        </p:spPr>
        <p:txBody>
          <a:bodyPr wrap="square" rtlCol="0" anchor="ctr" anchorCtr="0">
            <a:noAutofit/>
          </a:bodyPr>
          <a:p>
            <a:pPr lvl="0" algn="l">
              <a:buNone/>
            </a:pPr>
            <a:r>
              <a:rPr lang="en-US" altLang="zh-CN" sz="1950">
                <a:solidFill>
                  <a:srgbClr val="000000"/>
                </a:solidFill>
                <a:latin typeface="微软雅黑" panose="020B0503020204020204" charset="-122"/>
                <a:ea typeface="微软雅黑" panose="020B0503020204020204" charset="-122"/>
              </a:rPr>
              <a:t>4. “</a:t>
            </a:r>
            <a:r>
              <a:rPr lang="zh-CN" altLang="en-US" sz="1950">
                <a:solidFill>
                  <a:srgbClr val="000000"/>
                </a:solidFill>
                <a:latin typeface="微软雅黑" panose="020B0503020204020204" charset="-122"/>
                <a:ea typeface="微软雅黑" panose="020B0503020204020204" charset="-122"/>
              </a:rPr>
              <a:t>总体样本上成立的某种关系在分组样本里恰好相反。</a:t>
            </a:r>
            <a:r>
              <a:rPr lang="en-US" altLang="zh-CN" sz="1950">
                <a:solidFill>
                  <a:srgbClr val="000000"/>
                </a:solidFill>
                <a:latin typeface="微软雅黑" panose="020B0503020204020204" charset="-122"/>
                <a:ea typeface="微软雅黑" panose="020B0503020204020204" charset="-122"/>
              </a:rPr>
              <a:t>”</a:t>
            </a:r>
            <a:r>
              <a:rPr lang="zh-CN" altLang="en-US" sz="1950">
                <a:solidFill>
                  <a:srgbClr val="000000"/>
                </a:solidFill>
                <a:latin typeface="微软雅黑" panose="020B0503020204020204" charset="-122"/>
                <a:ea typeface="微软雅黑" panose="020B0503020204020204" charset="-122"/>
              </a:rPr>
              <a:t>是著名的 </a:t>
            </a:r>
            <a:r>
              <a:rPr lang="zh-CN" altLang="en-US" sz="1950">
                <a:solidFill>
                  <a:srgbClr val="639EF4"/>
                </a:solidFill>
                <a:latin typeface="微软雅黑" panose="020B0503020204020204" charset="-122"/>
                <a:ea typeface="微软雅黑" panose="020B0503020204020204" charset="-122"/>
              </a:rPr>
              <a:t>[填空1]</a:t>
            </a:r>
            <a:r>
              <a:rPr lang="zh-CN" altLang="en-US" sz="1950">
                <a:solidFill>
                  <a:srgbClr val="000000"/>
                </a:solidFill>
                <a:latin typeface="微软雅黑" panose="020B0503020204020204" charset="-122"/>
                <a:ea typeface="微软雅黑" panose="020B0503020204020204" charset="-122"/>
              </a:rPr>
              <a:t> 。</a:t>
            </a:r>
            <a:endParaRPr lang="zh-CN" altLang="en-US" sz="1950">
              <a:solidFill>
                <a:srgbClr val="000000"/>
              </a:solidFill>
              <a:latin typeface="微软雅黑" panose="020B0503020204020204" charset="-122"/>
              <a:ea typeface="微软雅黑" panose="020B0503020204020204" charset="-122"/>
            </a:endParaRPr>
          </a:p>
        </p:txBody>
      </p:sp>
      <p:sp>
        <p:nvSpPr>
          <p:cNvPr id="9" name="矩形 8"/>
          <p:cNvSpPr/>
          <p:nvPr>
            <p:custDataLst>
              <p:tags r:id="rId2"/>
            </p:custDataLst>
          </p:nvPr>
        </p:nvSpPr>
        <p:spPr>
          <a:xfrm>
            <a:off x="3952875" y="6203156"/>
            <a:ext cx="4286250" cy="357188"/>
          </a:xfrm>
          <a:prstGeom prst="rect">
            <a:avLst/>
          </a:prstGeom>
          <a:solidFill>
            <a:srgbClr val="FBFA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p>
            <a:pPr lvl="0" algn="l">
              <a:buNone/>
            </a:pPr>
            <a:r>
              <a:rPr lang="zh-CN" altLang="en-US" sz="1125">
                <a:solidFill>
                  <a:srgbClr val="F84F41"/>
                </a:solidFill>
                <a:latin typeface="微软雅黑" panose="020B0503020204020204" charset="-122"/>
                <a:ea typeface="微软雅黑" panose="020B0503020204020204" charset="-122"/>
                <a:cs typeface="微软雅黑" panose="020B0503020204020204" charset="-122"/>
              </a:rPr>
              <a:t>正常使用填空题需3.0以上版本雨课堂</a:t>
            </a:r>
            <a:endParaRPr lang="zh-CN" altLang="en-US" sz="1125">
              <a:solidFill>
                <a:srgbClr val="F84F41"/>
              </a:solidFill>
              <a:latin typeface="微软雅黑" panose="020B0503020204020204" charset="-122"/>
              <a:ea typeface="微软雅黑" panose="020B0503020204020204" charset="-122"/>
              <a:cs typeface="微软雅黑" panose="020B0503020204020204" charset="-122"/>
            </a:endParaRPr>
          </a:p>
        </p:txBody>
      </p:sp>
      <p:sp>
        <p:nvSpPr>
          <p:cNvPr id="10" name="圆角矩形 9"/>
          <p:cNvSpPr/>
          <p:nvPr>
            <p:custDataLst>
              <p:tags r:id="rId3"/>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endParaRPr>
          </a:p>
        </p:txBody>
      </p:sp>
      <p:grpSp>
        <p:nvGrpSpPr>
          <p:cNvPr id="8" name="组合 7"/>
          <p:cNvGrpSpPr/>
          <p:nvPr>
            <p:custDataLst>
              <p:tags r:id="rId4"/>
            </p:custDataLst>
          </p:nvPr>
        </p:nvGrpSpPr>
        <p:grpSpPr>
          <a:xfrm>
            <a:off x="0" y="0"/>
            <a:ext cx="4286250" cy="490061"/>
            <a:chOff x="-8300" y="0"/>
            <a:chExt cx="9000" cy="1029"/>
          </a:xfrm>
        </p:grpSpPr>
        <p:sp>
          <p:nvSpPr>
            <p:cNvPr id="4" name="TitleBackground"/>
            <p:cNvSpPr/>
            <p:nvPr>
              <p:custDataLst>
                <p:tags r:id="rId5"/>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ColorBlock"/>
            <p:cNvSpPr/>
            <p:nvPr>
              <p:custDataLst>
                <p:tags r:id="rId6"/>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TypeText"/>
            <p:cNvSpPr txBox="1"/>
            <p:nvPr>
              <p:custDataLst>
                <p:tags r:id="rId7"/>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charset="-122"/>
                  <a:ea typeface="微软雅黑" panose="020B0503020204020204" charset="-122"/>
                </a:rPr>
                <a:t>填空题</a:t>
              </a:r>
              <a:endParaRPr lang="zh-CN" altLang="en-US" sz="1950">
                <a:solidFill>
                  <a:srgbClr val="000000"/>
                </a:solidFill>
                <a:latin typeface="微软雅黑" panose="020B0503020204020204" charset="-122"/>
                <a:ea typeface="微软雅黑" panose="020B0503020204020204" charset="-122"/>
              </a:endParaRPr>
            </a:p>
          </p:txBody>
        </p:sp>
        <p:sp>
          <p:nvSpPr>
            <p:cNvPr id="7" name="TipText"/>
            <p:cNvSpPr txBox="1"/>
            <p:nvPr>
              <p:custDataLst>
                <p:tags r:id="rId8"/>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charset="-122"/>
                  <a:ea typeface="微软雅黑" panose="020B0503020204020204" charset="-122"/>
                  <a:cs typeface="微软雅黑" panose="020B0503020204020204" charset="-122"/>
                </a:rPr>
                <a:t>1分</a:t>
              </a:r>
              <a:endParaRPr lang="zh-CN" altLang="en-US" sz="15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11" name="图片 10" descr="tmp1CAB"/>
          <p:cNvPicPr>
            <a:picLocks noChangeAspect="1"/>
          </p:cNvPicPr>
          <p:nvPr>
            <p:custDataLst>
              <p:tags r:id="rId9"/>
            </p:custDataLst>
          </p:nvPr>
        </p:nvPicPr>
        <p:blipFill>
          <a:blip r:embed="rId10"/>
          <a:stretch>
            <a:fillRect/>
          </a:stretch>
        </p:blipFill>
        <p:spPr>
          <a:xfrm>
            <a:off x="10642600" y="63500"/>
            <a:ext cx="1422400" cy="508000"/>
          </a:xfrm>
          <a:prstGeom prst="rect">
            <a:avLst/>
          </a:prstGeom>
        </p:spPr>
      </p:pic>
    </p:spTree>
    <p:custDataLst>
      <p:tags r:id="rId1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minimax</a:t>
            </a:r>
            <a:r>
              <a:rPr lang="zh-CN" altLang="en-US" dirty="0"/>
              <a:t>算法</a:t>
            </a:r>
            <a:endParaRPr lang="zh-CN" altLang="en-US" dirty="0"/>
          </a:p>
        </p:txBody>
      </p:sp>
      <p:pic>
        <p:nvPicPr>
          <p:cNvPr id="4" name="Picture 2"/>
          <p:cNvPicPr>
            <a:picLocks noGrp="1" noChangeAspect="1" noChangeArrowheads="1"/>
          </p:cNvPicPr>
          <p:nvPr>
            <p:ph idx="1"/>
          </p:nvPr>
        </p:nvPicPr>
        <p:blipFill rotWithShape="1">
          <a:blip r:embed="rId1">
            <a:extLst>
              <a:ext uri="{28A0092B-C50C-407E-A947-70E740481C1C}">
                <a14:useLocalDpi xmlns:a14="http://schemas.microsoft.com/office/drawing/2010/main" val="0"/>
              </a:ext>
            </a:extLst>
          </a:blip>
          <a:srcRect r="28073" b="31073"/>
          <a:stretch>
            <a:fillRect/>
          </a:stretch>
        </p:blipFill>
        <p:spPr bwMode="auto">
          <a:xfrm>
            <a:off x="1587010" y="820423"/>
            <a:ext cx="8018098" cy="5510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minimax</a:t>
            </a:r>
            <a:r>
              <a:rPr lang="zh-CN" altLang="en-US" dirty="0"/>
              <a:t>算法</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10000"/>
              </a:bodyPr>
              <a:lstStyle/>
              <a:p>
                <a:r>
                  <a:rPr lang="en-US" altLang="zh-CN" dirty="0"/>
                  <a:t>Complete ? </a:t>
                </a:r>
                <a:endParaRPr lang="en-US" altLang="zh-CN" dirty="0"/>
              </a:p>
              <a:p>
                <a:pPr lvl="1"/>
                <a:r>
                  <a:rPr lang="en-US" altLang="zh-CN" dirty="0"/>
                  <a:t>Yes (if tree is finite)</a:t>
                </a:r>
                <a:endParaRPr lang="en-US" altLang="zh-CN" dirty="0"/>
              </a:p>
              <a:p>
                <a:r>
                  <a:rPr lang="en-US" altLang="zh-CN" dirty="0"/>
                  <a:t>Optimal? </a:t>
                </a:r>
                <a:endParaRPr lang="en-US" altLang="zh-CN" dirty="0"/>
              </a:p>
              <a:p>
                <a:pPr lvl="1"/>
                <a:r>
                  <a:rPr lang="en-US" altLang="zh-CN" dirty="0"/>
                  <a:t>Yes (against an optimal opponent)</a:t>
                </a:r>
                <a:endParaRPr lang="en-US" altLang="zh-CN" dirty="0"/>
              </a:p>
              <a:p>
                <a:r>
                  <a:rPr lang="en-US" altLang="zh-CN" dirty="0"/>
                  <a:t>Time complexity ? </a:t>
                </a:r>
                <a:endParaRPr lang="en-US" altLang="zh-CN" dirty="0"/>
              </a:p>
              <a:p>
                <a:pPr lvl="1"/>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sSup>
                      <m:sSupPr>
                        <m:ctrlPr>
                          <a:rPr lang="en-US" altLang="zh-CN" i="1" dirty="0" smtClean="0">
                            <a:latin typeface="Cambria Math" panose="02040503050406030204" pitchFamily="18" charset="0"/>
                          </a:rPr>
                        </m:ctrlPr>
                      </m:sSupPr>
                      <m:e>
                        <m:r>
                          <a:rPr lang="zh-CN" altLang="en-US" i="1" dirty="0">
                            <a:latin typeface="Cambria Math" panose="02040503050406030204" pitchFamily="18" charset="0"/>
                          </a:rPr>
                          <m:t>𝑏</m:t>
                        </m:r>
                      </m:e>
                      <m:sup>
                        <m:r>
                          <a:rPr lang="zh-CN" altLang="en-US" i="1" dirty="0">
                            <a:latin typeface="Cambria Math" panose="02040503050406030204" pitchFamily="18" charset="0"/>
                          </a:rPr>
                          <m:t>𝑚</m:t>
                        </m:r>
                      </m:sup>
                    </m:sSup>
                    <m:r>
                      <a:rPr lang="en-US" altLang="zh-CN" i="1" dirty="0" smtClean="0">
                        <a:latin typeface="Cambria Math" panose="02040503050406030204" pitchFamily="18" charset="0"/>
                      </a:rPr>
                      <m:t>)</m:t>
                    </m:r>
                  </m:oMath>
                </a14:m>
                <a:r>
                  <a:rPr lang="en-US" altLang="zh-CN" dirty="0"/>
                  <a:t> </a:t>
                </a:r>
                <a:endParaRPr lang="en-US" altLang="zh-CN" dirty="0"/>
              </a:p>
              <a:p>
                <a:pPr lvl="1"/>
                <a:r>
                  <a:rPr lang="en-US" altLang="zh-CN" i="1" dirty="0">
                    <a:latin typeface="Times New Roman" panose="02020603050405020304" pitchFamily="16" charset="0"/>
                    <a:cs typeface="Times New Roman" panose="02020603050405020304" pitchFamily="16" charset="0"/>
                  </a:rPr>
                  <a:t>m</a:t>
                </a:r>
                <a:r>
                  <a:rPr lang="en-US" altLang="zh-CN" dirty="0">
                    <a:latin typeface="Times New Roman" panose="02020603050405020304" pitchFamily="16" charset="0"/>
                    <a:cs typeface="Times New Roman" panose="02020603050405020304" pitchFamily="16" charset="0"/>
                  </a:rPr>
                  <a:t> </a:t>
                </a:r>
                <a:r>
                  <a:rPr lang="zh-CN" altLang="en-US" dirty="0">
                    <a:latin typeface="Times New Roman" panose="02020603050405020304" pitchFamily="16" charset="0"/>
                    <a:cs typeface="Times New Roman" panose="02020603050405020304" pitchFamily="16" charset="0"/>
                  </a:rPr>
                  <a:t>是游戏树的最大深度</a:t>
                </a:r>
                <a:endParaRPr lang="en-US" altLang="zh-CN" dirty="0">
                  <a:latin typeface="Times New Roman" panose="02020603050405020304" pitchFamily="16" charset="0"/>
                  <a:cs typeface="Times New Roman" panose="02020603050405020304" pitchFamily="16" charset="0"/>
                </a:endParaRPr>
              </a:p>
              <a:p>
                <a:pPr lvl="1"/>
                <a:r>
                  <a:rPr lang="zh-CN" altLang="en-US" dirty="0">
                    <a:latin typeface="Times New Roman" panose="02020603050405020304" pitchFamily="16" charset="0"/>
                    <a:cs typeface="Times New Roman" panose="02020603050405020304" pitchFamily="16" charset="0"/>
                  </a:rPr>
                  <a:t>在每个节点存在</a:t>
                </a:r>
                <a:r>
                  <a:rPr lang="en-US" altLang="zh-CN" i="1" dirty="0">
                    <a:latin typeface="Times New Roman" panose="02020603050405020304" pitchFamily="16" charset="0"/>
                    <a:cs typeface="Times New Roman" panose="02020603050405020304" pitchFamily="16" charset="0"/>
                  </a:rPr>
                  <a:t>b</a:t>
                </a:r>
                <a:r>
                  <a:rPr lang="zh-CN" altLang="en-US" dirty="0">
                    <a:latin typeface="Times New Roman" panose="02020603050405020304" pitchFamily="16" charset="0"/>
                    <a:cs typeface="Times New Roman" panose="02020603050405020304" pitchFamily="16" charset="0"/>
                  </a:rPr>
                  <a:t>个有效走法</a:t>
                </a:r>
                <a:endParaRPr lang="en-US" altLang="zh-CN" dirty="0"/>
              </a:p>
              <a:p>
                <a:r>
                  <a:rPr lang="en-US" altLang="zh-CN" dirty="0"/>
                  <a:t>Space complexity ? </a:t>
                </a:r>
                <a:endParaRPr lang="en-US" altLang="zh-CN" dirty="0"/>
              </a:p>
              <a:p>
                <a:pPr lvl="1"/>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i="1" dirty="0">
                        <a:latin typeface="Cambria Math" panose="02040503050406030204" pitchFamily="18" charset="0"/>
                      </a:rPr>
                      <m:t>𝑏</m:t>
                    </m:r>
                    <m:r>
                      <a:rPr lang="en-US" altLang="zh-CN" i="1" dirty="0">
                        <a:latin typeface="Cambria Math" panose="02040503050406030204" pitchFamily="18" charset="0"/>
                      </a:rPr>
                      <m:t>×</m:t>
                    </m:r>
                    <m:r>
                      <a:rPr lang="zh-CN" altLang="en-US" i="1" dirty="0">
                        <a:latin typeface="Cambria Math" panose="02040503050406030204" pitchFamily="18" charset="0"/>
                      </a:rPr>
                      <m:t>𝑚</m:t>
                    </m:r>
                    <m:r>
                      <a:rPr lang="en-US" altLang="zh-CN" i="1" dirty="0" smtClean="0">
                        <a:latin typeface="Cambria Math" panose="02040503050406030204" pitchFamily="18" charset="0"/>
                      </a:rPr>
                      <m:t>)</m:t>
                    </m:r>
                  </m:oMath>
                </a14:m>
                <a:r>
                  <a:rPr lang="en-US" altLang="zh-CN" dirty="0"/>
                  <a:t> (depth-first exploration)</a:t>
                </a:r>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6076"/>
                </a:stretch>
              </a:blipFill>
            </p:spPr>
            <p:txBody>
              <a:bodyPr/>
              <a:lstStyle/>
              <a:p>
                <a:r>
                  <a:rPr lang="zh-CN" altLang="en-US">
                    <a:noFill/>
                  </a:rPr>
                  <a:t> </a:t>
                </a:r>
              </a:p>
            </p:txBody>
          </p:sp>
        </mc:Fallback>
      </mc:AlternateContent>
      <p:sp>
        <p:nvSpPr>
          <p:cNvPr id="4" name="矩形 3"/>
          <p:cNvSpPr/>
          <p:nvPr/>
        </p:nvSpPr>
        <p:spPr>
          <a:xfrm>
            <a:off x="6932246" y="1433343"/>
            <a:ext cx="4579815" cy="2062103"/>
          </a:xfrm>
          <a:prstGeom prst="rect">
            <a:avLst/>
          </a:prstGeom>
        </p:spPr>
        <p:txBody>
          <a:bodyPr wrap="square">
            <a:spAutoFit/>
          </a:bodyPr>
          <a:lstStyle/>
          <a:p>
            <a:r>
              <a:rPr lang="en-US" altLang="zh-CN" sz="3200" dirty="0">
                <a:latin typeface="Times New Roman" panose="02020603050405020304" pitchFamily="16" charset="0"/>
                <a:cs typeface="Times New Roman" panose="02020603050405020304" pitchFamily="16" charset="0"/>
              </a:rPr>
              <a:t>For chess, b ≈ 35, m ≈100 for "reasonable" games</a:t>
            </a:r>
            <a:br>
              <a:rPr lang="en-US" altLang="zh-CN" sz="3200" dirty="0">
                <a:latin typeface="Times New Roman" panose="02020603050405020304" pitchFamily="16" charset="0"/>
                <a:cs typeface="Times New Roman" panose="02020603050405020304" pitchFamily="16" charset="0"/>
              </a:rPr>
            </a:br>
            <a:r>
              <a:rPr lang="en-US" altLang="zh-CN" sz="3200" dirty="0">
                <a:latin typeface="Times New Roman" panose="02020603050405020304" pitchFamily="16" charset="0"/>
                <a:cs typeface="Times New Roman" panose="02020603050405020304" pitchFamily="16" charset="0"/>
                <a:sym typeface="Wingdings" panose="05000000000000000000" pitchFamily="2" charset="2"/>
              </a:rPr>
              <a:t></a:t>
            </a:r>
            <a:r>
              <a:rPr lang="en-US" altLang="zh-CN" sz="3200" dirty="0">
                <a:latin typeface="Times New Roman" panose="02020603050405020304" pitchFamily="16" charset="0"/>
                <a:cs typeface="Times New Roman" panose="02020603050405020304" pitchFamily="16" charset="0"/>
              </a:rPr>
              <a:t> exact solution completely infeasible</a:t>
            </a:r>
            <a:endParaRPr lang="en-US" altLang="zh-CN" sz="3200" dirty="0">
              <a:latin typeface="Times New Roman" panose="02020603050405020304" pitchFamily="16" charset="0"/>
              <a:cs typeface="Times New Roman" panose="02020603050405020304" pitchFamily="16"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minimax</a:t>
            </a:r>
            <a:r>
              <a:rPr lang="zh-CN" altLang="en-US" dirty="0"/>
              <a:t>算法</a:t>
            </a:r>
            <a:endParaRPr lang="zh-CN" altLang="en-US" dirty="0"/>
          </a:p>
        </p:txBody>
      </p:sp>
      <p:sp>
        <p:nvSpPr>
          <p:cNvPr id="3" name="内容占位符 2"/>
          <p:cNvSpPr>
            <a:spLocks noGrp="1"/>
          </p:cNvSpPr>
          <p:nvPr>
            <p:ph idx="1"/>
          </p:nvPr>
        </p:nvSpPr>
        <p:spPr/>
        <p:txBody>
          <a:bodyPr>
            <a:normAutofit/>
          </a:bodyPr>
          <a:lstStyle/>
          <a:p>
            <a:r>
              <a:rPr lang="zh-CN" altLang="en-US" dirty="0"/>
              <a:t>枚举当前局面之后每一种下法，然后计算每个后续局面的赢棋概率，选择概率最高的后续局面</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3159" y="2008458"/>
            <a:ext cx="10497870" cy="4409106"/>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minimax</a:t>
            </a:r>
            <a:r>
              <a:rPr lang="zh-CN" altLang="en-US" dirty="0"/>
              <a:t>算法</a:t>
            </a:r>
            <a:endParaRPr lang="zh-CN" altLang="en-US" dirty="0"/>
          </a:p>
        </p:txBody>
      </p:sp>
      <p:sp>
        <p:nvSpPr>
          <p:cNvPr id="3" name="内容占位符 2"/>
          <p:cNvSpPr>
            <a:spLocks noGrp="1"/>
          </p:cNvSpPr>
          <p:nvPr>
            <p:ph idx="1"/>
          </p:nvPr>
        </p:nvSpPr>
        <p:spPr/>
        <p:txBody>
          <a:bodyPr/>
          <a:lstStyle/>
          <a:p>
            <a:r>
              <a:rPr lang="zh-CN" altLang="en-US" dirty="0"/>
              <a:t>优点</a:t>
            </a:r>
            <a:r>
              <a:rPr lang="en-US" altLang="zh-CN" dirty="0"/>
              <a:t>:</a:t>
            </a:r>
            <a:endParaRPr lang="en-US" altLang="zh-CN" dirty="0"/>
          </a:p>
          <a:p>
            <a:pPr lvl="1"/>
            <a:r>
              <a:rPr lang="zh-CN" altLang="en-US" dirty="0"/>
              <a:t>算法是一种简单有效的对抗搜索手段</a:t>
            </a:r>
            <a:endParaRPr lang="zh-CN" altLang="en-US" dirty="0"/>
          </a:p>
          <a:p>
            <a:pPr lvl="1"/>
            <a:r>
              <a:rPr lang="zh-CN" altLang="en-US" dirty="0"/>
              <a:t>在对手也“尽力而为”前提下，算法可返回最优结果</a:t>
            </a:r>
            <a:endParaRPr lang="zh-CN" altLang="en-US" dirty="0"/>
          </a:p>
          <a:p>
            <a:r>
              <a:rPr lang="zh-CN" altLang="en-US" dirty="0"/>
              <a:t>缺点</a:t>
            </a:r>
            <a:r>
              <a:rPr lang="en-US" altLang="zh-CN" dirty="0"/>
              <a:t>: </a:t>
            </a:r>
            <a:endParaRPr lang="en-US" altLang="zh-CN" dirty="0"/>
          </a:p>
          <a:p>
            <a:pPr lvl="1"/>
            <a:r>
              <a:rPr lang="zh-CN" altLang="en-US" dirty="0"/>
              <a:t>如果搜索树极大，则无法在有效时间内返回结果</a:t>
            </a:r>
            <a:endParaRPr lang="zh-CN" altLang="en-US" dirty="0"/>
          </a:p>
          <a:p>
            <a:r>
              <a:rPr lang="zh-CN" altLang="en-US" dirty="0"/>
              <a:t>改善</a:t>
            </a:r>
            <a:r>
              <a:rPr lang="en-US" altLang="zh-CN" dirty="0"/>
              <a:t>:</a:t>
            </a:r>
            <a:endParaRPr lang="en-US" altLang="zh-CN" dirty="0"/>
          </a:p>
          <a:p>
            <a:pPr lvl="1"/>
            <a:r>
              <a:rPr lang="zh-CN" altLang="en-US" dirty="0"/>
              <a:t>使用</a:t>
            </a:r>
            <a:r>
              <a:rPr lang="en-US" altLang="zh-CN" dirty="0"/>
              <a:t>alpha-beta pruning</a:t>
            </a:r>
            <a:r>
              <a:rPr lang="zh-CN" altLang="en-US" dirty="0"/>
              <a:t>算法来减少搜索节点</a:t>
            </a:r>
            <a:endParaRPr lang="zh-CN" altLang="en-US" dirty="0"/>
          </a:p>
          <a:p>
            <a:pPr lvl="1"/>
            <a:r>
              <a:rPr lang="zh-CN" altLang="en-US" dirty="0"/>
              <a:t>对节点进行采样、而非逐一搜索 </a:t>
            </a:r>
            <a:r>
              <a:rPr lang="en-US" altLang="zh-CN" dirty="0"/>
              <a:t>(i.e., MCTS)</a:t>
            </a:r>
            <a:endParaRPr lang="en-US" altLang="zh-CN" dirty="0"/>
          </a:p>
          <a:p>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剪枝搜索</a:t>
            </a:r>
            <a:endParaRPr lang="zh-CN" altLang="en-US" dirty="0"/>
          </a:p>
        </p:txBody>
      </p:sp>
      <p:sp>
        <p:nvSpPr>
          <p:cNvPr id="3" name="内容占位符 2"/>
          <p:cNvSpPr>
            <a:spLocks noGrp="1"/>
          </p:cNvSpPr>
          <p:nvPr>
            <p:ph idx="1"/>
          </p:nvPr>
        </p:nvSpPr>
        <p:spPr/>
        <p:txBody>
          <a:bodyPr/>
          <a:lstStyle/>
          <a:p>
            <a:r>
              <a:rPr lang="zh-CN" altLang="en-US" dirty="0"/>
              <a:t>在极小化极大算法</a:t>
            </a:r>
            <a:r>
              <a:rPr lang="en-US" altLang="zh-CN" dirty="0"/>
              <a:t>(minimax</a:t>
            </a:r>
            <a:r>
              <a:rPr lang="zh-CN" altLang="en-US" dirty="0"/>
              <a:t>算法</a:t>
            </a:r>
            <a:r>
              <a:rPr lang="en-US" altLang="zh-CN" dirty="0"/>
              <a:t>)</a:t>
            </a:r>
            <a:r>
              <a:rPr lang="zh-CN" altLang="en-US" dirty="0"/>
              <a:t>中减少所搜索的搜索树节点数。该算法和极小化极大算法所得结论相同，但剪去了不影响最终结果的搜索分枝。</a:t>
            </a:r>
            <a:endParaRPr lang="zh-CN" altLang="en-US" dirty="0"/>
          </a:p>
          <a:p>
            <a:endParaRPr lang="zh-CN" altLang="en-US" dirty="0"/>
          </a:p>
        </p:txBody>
      </p:sp>
      <mc:AlternateContent xmlns:mc="http://schemas.openxmlformats.org/markup-compatibility/2006">
        <mc:Choice xmlns:a14="http://schemas.microsoft.com/office/drawing/2010/main" Requires="a14">
          <p:sp>
            <p:nvSpPr>
              <p:cNvPr id="4" name="TextBox 3"/>
              <p:cNvSpPr txBox="1"/>
              <p:nvPr/>
            </p:nvSpPr>
            <p:spPr>
              <a:xfrm>
                <a:off x="277218" y="2605727"/>
                <a:ext cx="5295153" cy="265777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800" i="1">
                          <a:latin typeface="Cambria Math" panose="02040503050406030204"/>
                          <a:ea typeface="黑体" panose="02010609060101010101" pitchFamily="49" charset="-122"/>
                        </a:rPr>
                        <m:t>𝑀𝐼𝑁𝐼𝑀𝐴𝑋</m:t>
                      </m:r>
                      <m:r>
                        <a:rPr lang="en-US" altLang="zh-CN" sz="2800" i="1" smtClean="0">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𝑟𝑜𝑜𝑡</m:t>
                      </m:r>
                      <m:r>
                        <a:rPr lang="en-US" altLang="zh-CN" sz="2800" i="1" smtClean="0">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m:t>
                      </m:r>
                      <m:r>
                        <m:rPr>
                          <m:sty m:val="p"/>
                        </m:rPr>
                        <a:rPr lang="en-US" altLang="zh-CN" sz="2800">
                          <a:latin typeface="Cambria Math" panose="02040503050406030204"/>
                          <a:ea typeface="黑体" panose="02010609060101010101" pitchFamily="49" charset="-122"/>
                        </a:rPr>
                        <m:t>max</m:t>
                      </m:r>
                      <m:r>
                        <a:rPr lang="en-US" altLang="zh-CN" sz="2800" i="1">
                          <a:latin typeface="Cambria Math" panose="02040503050406030204"/>
                          <a:ea typeface="黑体" panose="02010609060101010101" pitchFamily="49" charset="-122"/>
                        </a:rPr>
                        <m:t>⁡</m:t>
                      </m:r>
                      <m:r>
                        <a:rPr lang="en-US" altLang="zh-CN" sz="2800" i="1" smtClean="0">
                          <a:latin typeface="Cambria Math" panose="02040503050406030204"/>
                          <a:ea typeface="黑体" panose="02010609060101010101" pitchFamily="49" charset="-122"/>
                        </a:rPr>
                        <m:t>(</m:t>
                      </m:r>
                      <m:func>
                        <m:funcPr>
                          <m:ctrlPr>
                            <a:rPr lang="en-US" altLang="zh-CN" sz="2800" i="1">
                              <a:latin typeface="Cambria Math" panose="02040503050406030204" pitchFamily="18" charset="0"/>
                              <a:ea typeface="黑体" panose="02010609060101010101" pitchFamily="49" charset="-122"/>
                            </a:rPr>
                          </m:ctrlPr>
                        </m:funcPr>
                        <m:fName>
                          <m:r>
                            <m:rPr>
                              <m:sty m:val="p"/>
                            </m:rPr>
                            <a:rPr lang="en-US" altLang="zh-CN" sz="2800">
                              <a:latin typeface="Cambria Math" panose="02040503050406030204"/>
                              <a:ea typeface="黑体" panose="02010609060101010101" pitchFamily="49" charset="-122"/>
                            </a:rPr>
                            <m:t>min</m:t>
                          </m:r>
                        </m:fName>
                        <m:e>
                          <m:d>
                            <m:dPr>
                              <m:ctrlPr>
                                <a:rPr lang="en-US" altLang="zh-CN" sz="2800" i="1">
                                  <a:latin typeface="Cambria Math" panose="02040503050406030204" pitchFamily="18" charset="0"/>
                                  <a:ea typeface="黑体" panose="02010609060101010101" pitchFamily="49" charset="-122"/>
                                </a:rPr>
                              </m:ctrlPr>
                            </m:dPr>
                            <m:e>
                              <m:r>
                                <a:rPr lang="en-US" altLang="zh-CN" sz="2800" i="1">
                                  <a:latin typeface="Cambria Math" panose="02040503050406030204"/>
                                  <a:ea typeface="黑体" panose="02010609060101010101" pitchFamily="49" charset="-122"/>
                                </a:rPr>
                                <m:t>3</m:t>
                              </m:r>
                              <m:r>
                                <a:rPr lang="en-US" altLang="zh-CN" sz="2800" i="1">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12</m:t>
                              </m:r>
                              <m:r>
                                <a:rPr lang="en-US" altLang="zh-CN" sz="2800" i="1">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8</m:t>
                              </m:r>
                            </m:e>
                          </m:d>
                        </m:e>
                      </m:func>
                      <m:r>
                        <a:rPr lang="en-US" altLang="zh-CN" sz="2800" i="1">
                          <a:latin typeface="Cambria Math" panose="02040503050406030204"/>
                          <a:ea typeface="黑体" panose="02010609060101010101" pitchFamily="49" charset="-122"/>
                        </a:rPr>
                        <m:t>,</m:t>
                      </m:r>
                      <m:func>
                        <m:funcPr>
                          <m:ctrlPr>
                            <a:rPr lang="en-US" altLang="zh-CN" sz="2800" i="1">
                              <a:latin typeface="Cambria Math" panose="02040503050406030204" pitchFamily="18" charset="0"/>
                              <a:ea typeface="黑体" panose="02010609060101010101" pitchFamily="49" charset="-122"/>
                            </a:rPr>
                          </m:ctrlPr>
                        </m:funcPr>
                        <m:fName>
                          <m:r>
                            <m:rPr>
                              <m:sty m:val="p"/>
                            </m:rPr>
                            <a:rPr lang="en-US" altLang="zh-CN" sz="2800">
                              <a:latin typeface="Cambria Math" panose="02040503050406030204"/>
                              <a:ea typeface="黑体" panose="02010609060101010101" pitchFamily="49" charset="-122"/>
                            </a:rPr>
                            <m:t>min</m:t>
                          </m:r>
                        </m:fName>
                        <m:e>
                          <m:d>
                            <m:dPr>
                              <m:ctrlPr>
                                <a:rPr lang="en-US" altLang="zh-CN" sz="2800" i="1">
                                  <a:latin typeface="Cambria Math" panose="02040503050406030204" pitchFamily="18" charset="0"/>
                                  <a:ea typeface="黑体" panose="02010609060101010101" pitchFamily="49" charset="-122"/>
                                </a:rPr>
                              </m:ctrlPr>
                            </m:dPr>
                            <m:e>
                              <m:r>
                                <a:rPr lang="en-US" altLang="zh-CN" sz="2800" i="1">
                                  <a:latin typeface="Cambria Math" panose="02040503050406030204"/>
                                  <a:ea typeface="黑体" panose="02010609060101010101" pitchFamily="49" charset="-122"/>
                                </a:rPr>
                                <m:t>2</m:t>
                              </m:r>
                              <m:r>
                                <a:rPr lang="en-US" altLang="zh-CN" sz="2800" i="1">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𝑥</m:t>
                              </m:r>
                              <m:r>
                                <a:rPr lang="en-US" altLang="zh-CN" sz="2800" i="1">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𝑦</m:t>
                              </m:r>
                            </m:e>
                          </m:d>
                        </m:e>
                      </m:func>
                      <m:r>
                        <a:rPr lang="en-US" altLang="zh-CN" sz="2800" i="1">
                          <a:latin typeface="Cambria Math" panose="02040503050406030204"/>
                          <a:ea typeface="黑体" panose="02010609060101010101" pitchFamily="49" charset="-122"/>
                        </a:rPr>
                        <m:t>,</m:t>
                      </m:r>
                      <m:func>
                        <m:funcPr>
                          <m:ctrlPr>
                            <a:rPr lang="en-US" altLang="zh-CN" sz="2800" i="1">
                              <a:latin typeface="Cambria Math" panose="02040503050406030204" pitchFamily="18" charset="0"/>
                              <a:ea typeface="黑体" panose="02010609060101010101" pitchFamily="49" charset="-122"/>
                            </a:rPr>
                          </m:ctrlPr>
                        </m:funcPr>
                        <m:fName>
                          <m:r>
                            <m:rPr>
                              <m:sty m:val="p"/>
                            </m:rPr>
                            <a:rPr lang="en-US" altLang="zh-CN" sz="2800">
                              <a:latin typeface="Cambria Math" panose="02040503050406030204"/>
                              <a:ea typeface="黑体" panose="02010609060101010101" pitchFamily="49" charset="-122"/>
                            </a:rPr>
                            <m:t>min</m:t>
                          </m:r>
                        </m:fName>
                        <m:e>
                          <m:d>
                            <m:dPr>
                              <m:ctrlPr>
                                <a:rPr lang="en-US" altLang="zh-CN" sz="2800" i="1">
                                  <a:latin typeface="Cambria Math" panose="02040503050406030204" pitchFamily="18" charset="0"/>
                                  <a:ea typeface="黑体" panose="02010609060101010101" pitchFamily="49" charset="-122"/>
                                </a:rPr>
                              </m:ctrlPr>
                            </m:dPr>
                            <m:e>
                              <m:r>
                                <a:rPr lang="en-US" altLang="zh-CN" sz="2800" i="1">
                                  <a:latin typeface="Cambria Math" panose="02040503050406030204"/>
                                  <a:ea typeface="黑体" panose="02010609060101010101" pitchFamily="49" charset="-122"/>
                                </a:rPr>
                                <m:t>14</m:t>
                              </m:r>
                              <m:r>
                                <a:rPr lang="en-US" altLang="zh-CN" sz="2800" i="1">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5</m:t>
                              </m:r>
                              <m:r>
                                <a:rPr lang="en-US" altLang="zh-CN" sz="2800" i="1">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2</m:t>
                              </m:r>
                            </m:e>
                          </m:d>
                        </m:e>
                      </m:func>
                      <m:r>
                        <a:rPr lang="en-US" altLang="zh-CN" sz="2800" i="1">
                          <a:latin typeface="Cambria Math" panose="02040503050406030204"/>
                          <a:ea typeface="黑体" panose="02010609060101010101" pitchFamily="49" charset="-122"/>
                        </a:rPr>
                        <m:t>=</m:t>
                      </m:r>
                      <m:func>
                        <m:funcPr>
                          <m:ctrlPr>
                            <a:rPr lang="en-US" altLang="zh-CN" sz="2800" i="1">
                              <a:latin typeface="Cambria Math" panose="02040503050406030204" pitchFamily="18" charset="0"/>
                              <a:ea typeface="黑体" panose="02010609060101010101" pitchFamily="49" charset="-122"/>
                            </a:rPr>
                          </m:ctrlPr>
                        </m:funcPr>
                        <m:fName>
                          <m:r>
                            <m:rPr>
                              <m:sty m:val="p"/>
                            </m:rPr>
                            <a:rPr lang="en-US" altLang="zh-CN" sz="2800">
                              <a:latin typeface="Cambria Math" panose="02040503050406030204"/>
                              <a:ea typeface="黑体" panose="02010609060101010101" pitchFamily="49" charset="-122"/>
                            </a:rPr>
                            <m:t>max</m:t>
                          </m:r>
                        </m:fName>
                        <m:e>
                          <m:d>
                            <m:dPr>
                              <m:ctrlPr>
                                <a:rPr lang="en-US" altLang="zh-CN" sz="2800" i="1">
                                  <a:latin typeface="Cambria Math" panose="02040503050406030204" pitchFamily="18" charset="0"/>
                                  <a:ea typeface="黑体" panose="02010609060101010101" pitchFamily="49" charset="-122"/>
                                </a:rPr>
                              </m:ctrlPr>
                            </m:dPr>
                            <m:e>
                              <m:r>
                                <a:rPr lang="en-US" altLang="zh-CN" sz="2800" i="1">
                                  <a:latin typeface="Cambria Math" panose="02040503050406030204"/>
                                  <a:ea typeface="黑体" panose="02010609060101010101" pitchFamily="49" charset="-122"/>
                                </a:rPr>
                                <m:t>3</m:t>
                              </m:r>
                              <m:r>
                                <a:rPr lang="en-US" altLang="zh-CN" sz="2800" i="1">
                                  <a:latin typeface="Cambria Math" panose="02040503050406030204"/>
                                  <a:ea typeface="黑体" panose="02010609060101010101" pitchFamily="49" charset="-122"/>
                                </a:rPr>
                                <m:t>,</m:t>
                              </m:r>
                              <m:func>
                                <m:funcPr>
                                  <m:ctrlPr>
                                    <a:rPr lang="en-US" altLang="zh-CN" sz="2800" i="1">
                                      <a:latin typeface="Cambria Math" panose="02040503050406030204" pitchFamily="18" charset="0"/>
                                      <a:ea typeface="黑体" panose="02010609060101010101" pitchFamily="49" charset="-122"/>
                                    </a:rPr>
                                  </m:ctrlPr>
                                </m:funcPr>
                                <m:fName>
                                  <m:r>
                                    <m:rPr>
                                      <m:sty m:val="p"/>
                                    </m:rPr>
                                    <a:rPr lang="en-US" altLang="zh-CN" sz="2800">
                                      <a:latin typeface="Cambria Math" panose="02040503050406030204"/>
                                      <a:ea typeface="黑体" panose="02010609060101010101" pitchFamily="49" charset="-122"/>
                                    </a:rPr>
                                    <m:t>min</m:t>
                                  </m:r>
                                </m:fName>
                                <m:e>
                                  <m:d>
                                    <m:dPr>
                                      <m:ctrlPr>
                                        <a:rPr lang="en-US" altLang="zh-CN" sz="2800" i="1">
                                          <a:latin typeface="Cambria Math" panose="02040503050406030204" pitchFamily="18" charset="0"/>
                                          <a:ea typeface="黑体" panose="02010609060101010101" pitchFamily="49" charset="-122"/>
                                        </a:rPr>
                                      </m:ctrlPr>
                                    </m:dPr>
                                    <m:e>
                                      <m:r>
                                        <a:rPr lang="en-US" altLang="zh-CN" sz="2800" i="1">
                                          <a:latin typeface="Cambria Math" panose="02040503050406030204"/>
                                          <a:ea typeface="黑体" panose="02010609060101010101" pitchFamily="49" charset="-122"/>
                                        </a:rPr>
                                        <m:t>2</m:t>
                                      </m:r>
                                      <m:r>
                                        <a:rPr lang="en-US" altLang="zh-CN" sz="2800" i="1">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𝑥</m:t>
                                      </m:r>
                                      <m:r>
                                        <a:rPr lang="en-US" altLang="zh-CN" sz="2800" i="1">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𝑦</m:t>
                                      </m:r>
                                    </m:e>
                                  </m:d>
                                </m:e>
                              </m:func>
                              <m:r>
                                <a:rPr lang="en-US" altLang="zh-CN" sz="2800" i="1">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2</m:t>
                              </m:r>
                            </m:e>
                          </m:d>
                        </m:e>
                      </m:func>
                    </m:oMath>
                  </m:oMathPara>
                </a14:m>
                <a:endParaRPr lang="en-US" altLang="zh-CN" sz="2800" i="1" dirty="0">
                  <a:latin typeface="Cambria Math" panose="02040503050406030204"/>
                  <a:ea typeface="黑体" panose="02010609060101010101" pitchFamily="49" charset="-122"/>
                </a:endParaRPr>
              </a:p>
              <a:p>
                <a14:m>
                  <m:oMath xmlns:m="http://schemas.openxmlformats.org/officeDocument/2006/math">
                    <m:r>
                      <a:rPr lang="en-US" altLang="zh-CN" sz="2800" i="1">
                        <a:latin typeface="Cambria Math" panose="02040503050406030204"/>
                        <a:ea typeface="黑体" panose="02010609060101010101" pitchFamily="49" charset="-122"/>
                      </a:rPr>
                      <m:t>=</m:t>
                    </m:r>
                    <m:func>
                      <m:funcPr>
                        <m:ctrlPr>
                          <a:rPr lang="en-US" altLang="zh-CN" sz="2800" i="1">
                            <a:latin typeface="Cambria Math" panose="02040503050406030204" pitchFamily="18" charset="0"/>
                            <a:ea typeface="黑体" panose="02010609060101010101" pitchFamily="49" charset="-122"/>
                          </a:rPr>
                        </m:ctrlPr>
                      </m:funcPr>
                      <m:fName>
                        <m:r>
                          <m:rPr>
                            <m:sty m:val="p"/>
                          </m:rPr>
                          <a:rPr lang="en-US" altLang="zh-CN" sz="2800">
                            <a:latin typeface="Cambria Math" panose="02040503050406030204"/>
                            <a:ea typeface="黑体" panose="02010609060101010101" pitchFamily="49" charset="-122"/>
                          </a:rPr>
                          <m:t>max</m:t>
                        </m:r>
                      </m:fName>
                      <m:e>
                        <m:d>
                          <m:dPr>
                            <m:ctrlPr>
                              <a:rPr lang="en-US" altLang="zh-CN" sz="2800" i="1">
                                <a:latin typeface="Cambria Math" panose="02040503050406030204" pitchFamily="18" charset="0"/>
                                <a:ea typeface="黑体" panose="02010609060101010101" pitchFamily="49" charset="-122"/>
                              </a:rPr>
                            </m:ctrlPr>
                          </m:dPr>
                          <m:e>
                            <m:r>
                              <a:rPr lang="en-US" altLang="zh-CN" sz="2800" i="1">
                                <a:latin typeface="Cambria Math" panose="02040503050406030204"/>
                                <a:ea typeface="黑体" panose="02010609060101010101" pitchFamily="49" charset="-122"/>
                              </a:rPr>
                              <m:t>3</m:t>
                            </m:r>
                            <m:r>
                              <a:rPr lang="en-US" altLang="zh-CN" sz="2800" i="1">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𝑧</m:t>
                            </m:r>
                            <m:r>
                              <a:rPr lang="en-US" altLang="zh-CN" sz="2800" i="1">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2</m:t>
                            </m:r>
                          </m:e>
                        </m:d>
                      </m:e>
                    </m:func>
                  </m:oMath>
                </a14:m>
                <a:r>
                  <a:rPr lang="en-US" altLang="zh-CN" sz="2800" dirty="0">
                    <a:ea typeface="黑体" panose="02010609060101010101" pitchFamily="49" charset="-122"/>
                  </a:rPr>
                  <a:t>=3</a:t>
                </a:r>
                <a:endParaRPr lang="en-US" altLang="zh-CN" sz="2800" dirty="0">
                  <a:ea typeface="黑体" panose="02010609060101010101" pitchFamily="49" charset="-122"/>
                </a:endParaRPr>
              </a:p>
              <a:p>
                <a:endParaRPr lang="en-US" altLang="zh-CN" sz="2800" dirty="0">
                  <a:ea typeface="黑体" panose="02010609060101010101" pitchFamily="49" charset="-122"/>
                </a:endParaRPr>
              </a:p>
              <a:p>
                <a14:m>
                  <m:oMath xmlns:m="http://schemas.openxmlformats.org/officeDocument/2006/math">
                    <m:r>
                      <a:rPr lang="en-US" altLang="zh-CN" sz="2800" i="1">
                        <a:latin typeface="Cambria Math" panose="02040503050406030204"/>
                        <a:ea typeface="黑体" panose="02010609060101010101" pitchFamily="49" charset="-122"/>
                      </a:rPr>
                      <m:t>𝑤ℎ𝑒𝑟𝑒</m:t>
                    </m:r>
                    <m:r>
                      <a:rPr lang="en-US" altLang="zh-CN" sz="2800" i="1">
                        <a:latin typeface="Cambria Math" panose="02040503050406030204"/>
                        <a:ea typeface="黑体" panose="02010609060101010101" pitchFamily="49" charset="-122"/>
                      </a:rPr>
                      <m:t> </m:t>
                    </m:r>
                    <m:r>
                      <a:rPr lang="en-US" altLang="zh-CN" sz="2800" i="1">
                        <a:latin typeface="Cambria Math" panose="02040503050406030204"/>
                        <a:ea typeface="黑体" panose="02010609060101010101" pitchFamily="49" charset="-122"/>
                      </a:rPr>
                      <m:t>𝑧</m:t>
                    </m:r>
                    <m:r>
                      <a:rPr lang="en-US" altLang="zh-CN" sz="2800" i="1">
                        <a:latin typeface="Cambria Math" panose="02040503050406030204"/>
                        <a:ea typeface="黑体" panose="02010609060101010101" pitchFamily="49" charset="-122"/>
                      </a:rPr>
                      <m:t>=</m:t>
                    </m:r>
                    <m:r>
                      <m:rPr>
                        <m:sty m:val="p"/>
                      </m:rPr>
                      <a:rPr lang="en-US" altLang="zh-CN" sz="2800">
                        <a:latin typeface="Cambria Math" panose="02040503050406030204"/>
                        <a:ea typeface="黑体" panose="02010609060101010101" pitchFamily="49" charset="-122"/>
                      </a:rPr>
                      <m:t>min</m:t>
                    </m:r>
                    <m:r>
                      <a:rPr lang="en-US" altLang="zh-CN" sz="2800" i="1">
                        <a:latin typeface="Cambria Math" panose="02040503050406030204"/>
                        <a:ea typeface="黑体" panose="02010609060101010101" pitchFamily="49" charset="-122"/>
                      </a:rPr>
                      <m:t>⁡</m:t>
                    </m:r>
                    <m:r>
                      <a:rPr lang="en-US" altLang="zh-CN" sz="2800" i="1" smtClean="0">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2</m:t>
                    </m:r>
                    <m:r>
                      <a:rPr lang="en-US" altLang="zh-CN" sz="2800" i="1">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𝑥</m:t>
                    </m:r>
                    <m:r>
                      <a:rPr lang="en-US" altLang="zh-CN" sz="2800" i="1">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𝑦</m:t>
                    </m:r>
                    <m:r>
                      <a:rPr lang="en-US" altLang="zh-CN" sz="2800" i="1" smtClean="0">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m:t>
                    </m:r>
                    <m:r>
                      <a:rPr lang="en-US" altLang="zh-CN" sz="2800" i="1">
                        <a:latin typeface="Cambria Math" panose="02040503050406030204"/>
                        <a:ea typeface="黑体" panose="02010609060101010101" pitchFamily="49" charset="-122"/>
                      </a:rPr>
                      <m:t>2</m:t>
                    </m:r>
                  </m:oMath>
                </a14:m>
                <a:r>
                  <a:rPr lang="en-US" altLang="zh-CN" sz="2800" dirty="0">
                    <a:ea typeface="黑体" panose="02010609060101010101" pitchFamily="49" charset="-122"/>
                  </a:rPr>
                  <a:t>                                   </a:t>
                </a:r>
                <a:endParaRPr lang="zh-CN" altLang="en-US" sz="2800" dirty="0">
                  <a:ea typeface="黑体" panose="02010609060101010101" pitchFamily="49" charset="-122"/>
                </a:endParaRPr>
              </a:p>
            </p:txBody>
          </p:sp>
        </mc:Choice>
        <mc:Fallback>
          <p:sp>
            <p:nvSpPr>
              <p:cNvPr id="4" name="TextBox 3"/>
              <p:cNvSpPr txBox="1">
                <a:spLocks noRot="1" noChangeAspect="1" noMove="1" noResize="1" noEditPoints="1" noAdjustHandles="1" noChangeArrowheads="1" noChangeShapeType="1" noTextEdit="1"/>
              </p:cNvSpPr>
              <p:nvPr/>
            </p:nvSpPr>
            <p:spPr>
              <a:xfrm>
                <a:off x="277218" y="2605727"/>
                <a:ext cx="5295153" cy="2657779"/>
              </a:xfrm>
              <a:prstGeom prst="rect">
                <a:avLst/>
              </a:prstGeom>
              <a:blipFill rotWithShape="1">
                <a:blip r:embed="rId1"/>
                <a:stretch>
                  <a:fillRect l="-7" t="-12" r="-33465" b="24"/>
                </a:stretch>
              </a:blipFill>
            </p:spPr>
            <p:txBody>
              <a:bodyPr/>
              <a:lstStyle/>
              <a:p>
                <a:r>
                  <a:rPr lang="zh-CN" altLang="en-US">
                    <a:noFill/>
                  </a:rPr>
                  <a:t> </a:t>
                </a:r>
              </a:p>
            </p:txBody>
          </p:sp>
        </mc:Fallback>
      </mc:AlternateContent>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576" t="1098" r="15867" b="35715"/>
          <a:stretch>
            <a:fillRect/>
          </a:stretch>
        </p:blipFill>
        <p:spPr bwMode="auto">
          <a:xfrm>
            <a:off x="6619630" y="3753848"/>
            <a:ext cx="5477341" cy="2800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6" name="矩形 5"/>
              <p:cNvSpPr/>
              <p:nvPr/>
            </p:nvSpPr>
            <p:spPr>
              <a:xfrm>
                <a:off x="394447" y="5263506"/>
                <a:ext cx="4666073" cy="1200329"/>
              </a:xfrm>
              <a:prstGeom prst="rect">
                <a:avLst/>
              </a:prstGeom>
            </p:spPr>
            <p:txBody>
              <a:bodyPr wrap="square">
                <a:spAutoFit/>
              </a:bodyP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可以看出：根节点</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即 </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MAX</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选手</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的选择与</a:t>
                </a:r>
                <a14:m>
                  <m:oMath xmlns:m="http://schemas.openxmlformats.org/officeDocument/2006/math">
                    <m:r>
                      <a:rPr lang="en-US" altLang="zh-CN" sz="2400" i="1">
                        <a:latin typeface="Cambria Math" panose="02040503050406030204"/>
                        <a:ea typeface="黑体" panose="02010609060101010101" pitchFamily="49" charset="-122"/>
                        <a:cs typeface="Times New Roman" panose="02020603050405020304" pitchFamily="16" charset="0"/>
                      </a:rPr>
                      <m:t>𝑥</m:t>
                    </m:r>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en-US" altLang="zh-CN" sz="2400" i="1">
                        <a:latin typeface="Cambria Math" panose="02040503050406030204"/>
                        <a:ea typeface="黑体" panose="02010609060101010101" pitchFamily="49" charset="-122"/>
                        <a:cs typeface="Times New Roman" panose="02020603050405020304" pitchFamily="16" charset="0"/>
                      </a:rPr>
                      <m:t>𝑦</m:t>
                    </m:r>
                    <m:r>
                      <a:rPr lang="en-US" altLang="zh-CN" sz="2400" i="1">
                        <a:latin typeface="Cambria Math" panose="02040503050406030204"/>
                        <a:ea typeface="黑体" panose="02010609060101010101" pitchFamily="49" charset="-122"/>
                        <a:cs typeface="Times New Roman" panose="02020603050405020304" pitchFamily="16" charset="0"/>
                      </a:rPr>
                      <m:t> </m:t>
                    </m:r>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两个值无关</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因此，</a:t>
                </a:r>
                <a:r>
                  <a:rPr lang="en-US" altLang="zh-CN" sz="2400" dirty="0">
                    <a:ea typeface="黑体" panose="02010609060101010101" pitchFamily="49" charset="-122"/>
                    <a:cs typeface="Times New Roman" panose="02020603050405020304" pitchFamily="16" charset="0"/>
                  </a:rPr>
                  <a:t> </a:t>
                </a:r>
                <a14:m>
                  <m:oMath xmlns:m="http://schemas.openxmlformats.org/officeDocument/2006/math">
                    <m:r>
                      <a:rPr lang="en-US" altLang="zh-CN" sz="2400" i="1">
                        <a:latin typeface="Cambria Math" panose="02040503050406030204"/>
                        <a:ea typeface="黑体" panose="02010609060101010101" pitchFamily="49" charset="-122"/>
                        <a:cs typeface="Times New Roman" panose="02020603050405020304" pitchFamily="16" charset="0"/>
                      </a:rPr>
                      <m:t>𝑥</m:t>
                    </m:r>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en-US" altLang="zh-CN" sz="2400" i="1">
                        <a:latin typeface="Cambria Math" panose="02040503050406030204"/>
                        <a:ea typeface="黑体" panose="02010609060101010101" pitchFamily="49" charset="-122"/>
                        <a:cs typeface="Times New Roman" panose="02020603050405020304" pitchFamily="16" charset="0"/>
                      </a:rPr>
                      <m:t>𝑦</m:t>
                    </m:r>
                  </m:oMath>
                </a14:m>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可以被剪枝去除</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 name="矩形 5"/>
              <p:cNvSpPr>
                <a:spLocks noRot="1" noChangeAspect="1" noMove="1" noResize="1" noEditPoints="1" noAdjustHandles="1" noChangeArrowheads="1" noChangeShapeType="1" noTextEdit="1"/>
              </p:cNvSpPr>
              <p:nvPr/>
            </p:nvSpPr>
            <p:spPr>
              <a:xfrm>
                <a:off x="394447" y="5263506"/>
                <a:ext cx="4666073" cy="1200329"/>
              </a:xfrm>
              <a:prstGeom prst="rect">
                <a:avLst/>
              </a:prstGeom>
              <a:blipFill rotWithShape="1">
                <a:blip r:embed="rId3"/>
                <a:stretch>
                  <a:fillRect l="-2" t="-52" r="4" b="14"/>
                </a:stretch>
              </a:blipFill>
            </p:spPr>
            <p:txBody>
              <a:bodyPr/>
              <a:lstStyle/>
              <a:p>
                <a:r>
                  <a:rPr lang="zh-CN" alt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剪枝搜索</a:t>
            </a:r>
            <a:endParaRPr lang="zh-CN" altLang="en-US" dirty="0"/>
          </a:p>
        </p:txBody>
      </p:sp>
      <p:sp>
        <p:nvSpPr>
          <p:cNvPr id="3" name="内容占位符 2"/>
          <p:cNvSpPr>
            <a:spLocks noGrp="1"/>
          </p:cNvSpPr>
          <p:nvPr>
            <p:ph idx="1"/>
          </p:nvPr>
        </p:nvSpPr>
        <p:spPr/>
        <p:txBody>
          <a:bodyPr/>
          <a:lstStyle/>
          <a:p>
            <a:r>
              <a:rPr lang="zh-CN" altLang="en-US" dirty="0"/>
              <a:t>在极小化极大算法</a:t>
            </a:r>
            <a:r>
              <a:rPr lang="en-US" altLang="zh-CN" dirty="0"/>
              <a:t>(minimax</a:t>
            </a:r>
            <a:r>
              <a:rPr lang="zh-CN" altLang="en-US" dirty="0"/>
              <a:t>算法</a:t>
            </a:r>
            <a:r>
              <a:rPr lang="en-US" altLang="zh-CN" dirty="0"/>
              <a:t>)</a:t>
            </a:r>
            <a:r>
              <a:rPr lang="zh-CN" altLang="en-US" dirty="0"/>
              <a:t>中减少所搜索的搜索树节点数。该算法和极小化极大算法所得结论相同，但剪去了不影响最终结果的搜索分枝。</a:t>
            </a:r>
            <a:endParaRPr lang="zh-CN" altLang="en-US" dirty="0"/>
          </a:p>
          <a:p>
            <a:endParaRPr lang="zh-CN" altLang="en-US" dirty="0"/>
          </a:p>
        </p:txBody>
      </p:sp>
      <p:pic>
        <p:nvPicPr>
          <p:cNvPr id="5"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4576" t="1098" r="15867" b="35715"/>
          <a:stretch>
            <a:fillRect/>
          </a:stretch>
        </p:blipFill>
        <p:spPr bwMode="auto">
          <a:xfrm>
            <a:off x="5322277" y="2757652"/>
            <a:ext cx="6344848" cy="3244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653273" y="3348825"/>
            <a:ext cx="4246973" cy="2062103"/>
          </a:xfrm>
          <a:prstGeom prst="rect">
            <a:avLst/>
          </a:prstGeom>
        </p:spPr>
        <p:txBody>
          <a:bodyPr wrap="square">
            <a:spAutoFit/>
          </a:bodyPr>
          <a:lstStyle/>
          <a:p>
            <a:pPr algn="just"/>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图中</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MIN</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选手所在的节点</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C</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下属分支</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4</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和</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6</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与根节点最终优化决策的取值无关，可不被访问。</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剪枝搜索</a:t>
            </a:r>
            <a:endParaRPr lang="zh-CN" altLang="en-US" dirty="0"/>
          </a:p>
        </p:txBody>
      </p:sp>
      <p:pic>
        <p:nvPicPr>
          <p:cNvPr id="4" name="内容占位符 3"/>
          <p:cNvPicPr>
            <a:picLocks noGrp="1" noChangeAspect="1"/>
          </p:cNvPicPr>
          <p:nvPr>
            <p:ph idx="1"/>
          </p:nvPr>
        </p:nvPicPr>
        <p:blipFill rotWithShape="1">
          <a:blip r:embed="rId1">
            <a:extLst>
              <a:ext uri="{28A0092B-C50C-407E-A947-70E740481C1C}">
                <a14:useLocalDpi xmlns:a14="http://schemas.microsoft.com/office/drawing/2010/main" val="0"/>
              </a:ext>
            </a:extLst>
          </a:blip>
          <a:srcRect l="8088" t="21101" r="2645" b="4493"/>
          <a:stretch>
            <a:fillRect/>
          </a:stretch>
        </p:blipFill>
        <p:spPr>
          <a:xfrm>
            <a:off x="656492" y="812799"/>
            <a:ext cx="10879016" cy="4227468"/>
          </a:xfrm>
          <a:prstGeom prst="rect">
            <a:avLst/>
          </a:prstGeom>
        </p:spPr>
      </p:pic>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467930" y="5154459"/>
              <a:ext cx="11256139" cy="1371600"/>
            </p:xfrm>
            <a:graphic>
              <a:graphicData uri="http://schemas.openxmlformats.org/drawingml/2006/table">
                <a:tbl>
                  <a:tblPr firstRow="1" bandRow="1">
                    <a:tableStyleId>{5C22544A-7EE6-4342-B048-85BDC9FD1C3A}</a:tableStyleId>
                  </a:tblPr>
                  <a:tblGrid>
                    <a:gridCol w="5333912"/>
                    <a:gridCol w="5922227"/>
                  </a:tblGrid>
                  <a:tr h="375920">
                    <a:tc>
                      <a:txBody>
                        <a:bodyPr/>
                        <a:lstStyle/>
                        <a:p>
                          <a:pPr algn="ctr"/>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Alpha</a:t>
                          </a:r>
                          <a:r>
                            <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值</a:t>
                          </a:r>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zh-CN" altLang="en-US"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𝛼</m:t>
                              </m:r>
                            </m:oMath>
                          </a14:m>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MAX</a:t>
                          </a: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节点目前得到的最高收益</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5920">
                    <a:tc>
                      <a:txBody>
                        <a:bodyPr/>
                        <a:lstStyle/>
                        <a:p>
                          <a:pPr algn="ctr"/>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Beta</a:t>
                          </a:r>
                          <a:r>
                            <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值</a:t>
                          </a:r>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zh-CN" altLang="en-US"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𝛽</m:t>
                              </m:r>
                            </m:oMath>
                          </a14:m>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MIN</a:t>
                          </a: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节点目前可给对手的最小收益</a:t>
                          </a:r>
                          <a:endParaRPr lang="zh-CN" altLang="en-US" sz="2400" b="0" dirty="0">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5920">
                    <a:tc gridSpan="2">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 xmlns:m="http://schemas.openxmlformats.org/officeDocument/2006/math">
                              <m:r>
                                <a:rPr lang="zh-CN" altLang="en-US"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𝛼</m:t>
                              </m:r>
                            </m:oMath>
                          </a14:m>
                          <a:r>
                            <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zh-CN" altLang="en-US"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𝛽</m:t>
                              </m:r>
                            </m:oMath>
                          </a14:m>
                          <a:r>
                            <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的值初始化分别设置为</a:t>
                          </a:r>
                          <a14:m>
                            <m:oMath xmlns:m="http://schemas.openxmlformats.org/officeDocument/2006/math">
                              <m:r>
                                <a:rPr lang="en-US" altLang="zh-CN" sz="2400" b="0" i="1" kern="1200" smtClean="0">
                                  <a:solidFill>
                                    <a:srgbClr val="C00000"/>
                                  </a:solidFill>
                                  <a:latin typeface="Cambria Math" panose="02040503050406030204"/>
                                  <a:ea typeface="Cambria Math" panose="02040503050406030204"/>
                                  <a:cs typeface="Times New Roman" panose="02020603050405020304" pitchFamily="16" charset="0"/>
                                </a:rPr>
                                <m:t>−∞</m:t>
                              </m:r>
                            </m:oMath>
                          </a14:m>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en-US" altLang="zh-CN" sz="2400" b="0" i="1" kern="1200" smtClean="0">
                                  <a:solidFill>
                                    <a:srgbClr val="C00000"/>
                                  </a:solidFill>
                                  <a:latin typeface="Cambria Math" panose="02040503050406030204"/>
                                  <a:ea typeface="Cambria Math" panose="02040503050406030204"/>
                                  <a:cs typeface="Times New Roman" panose="02020603050405020304" pitchFamily="16" charset="0"/>
                                </a:rPr>
                                <m:t>∞</m:t>
                              </m:r>
                            </m:oMath>
                          </a14:m>
                          <a:endParaRPr lang="zh-CN" altLang="en-US" sz="2400" b="0" dirty="0">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5" name="表格 4"/>
              <p:cNvGraphicFramePr>
                <a:graphicFrameLocks noGrp="1"/>
              </p:cNvGraphicFramePr>
              <p:nvPr/>
            </p:nvGraphicFramePr>
            <p:xfrm>
              <a:off x="467930" y="5154459"/>
              <a:ext cx="11256139" cy="1371600"/>
            </p:xfrm>
            <a:graphic>
              <a:graphicData uri="http://schemas.openxmlformats.org/drawingml/2006/table">
                <a:tbl>
                  <a:tblPr firstRow="1" bandRow="1">
                    <a:tableStyleId>{5C22544A-7EE6-4342-B048-85BDC9FD1C3A}</a:tableStyleId>
                  </a:tblPr>
                  <a:tblGrid>
                    <a:gridCol w="5333912"/>
                    <a:gridCol w="5922227"/>
                  </a:tblGrid>
                  <a:tr h="457200">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MAX</a:t>
                          </a: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节点目前得到的最高收益</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200">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MIN</a:t>
                          </a: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节点目前可给对手的最小收益</a:t>
                          </a:r>
                          <a:endParaRPr lang="zh-CN" altLang="en-US" sz="2400" b="0" dirty="0">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200">
                    <a:tc gridSpan="2">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剪枝搜索</a:t>
            </a:r>
            <a:endParaRPr lang="zh-CN" altLang="en-US" dirty="0"/>
          </a:p>
        </p:txBody>
      </p:sp>
      <p:pic>
        <p:nvPicPr>
          <p:cNvPr id="4" name="内容占位符 3"/>
          <p:cNvPicPr>
            <a:picLocks noGrp="1" noChangeAspect="1"/>
          </p:cNvPicPr>
          <p:nvPr>
            <p:ph idx="1"/>
          </p:nvPr>
        </p:nvPicPr>
        <p:blipFill rotWithShape="1">
          <a:blip r:embed="rId1">
            <a:extLst>
              <a:ext uri="{28A0092B-C50C-407E-A947-70E740481C1C}">
                <a14:useLocalDpi xmlns:a14="http://schemas.microsoft.com/office/drawing/2010/main" val="0"/>
              </a:ext>
            </a:extLst>
          </a:blip>
          <a:srcRect l="8088" t="21101" r="2645" b="4493"/>
          <a:stretch>
            <a:fillRect/>
          </a:stretch>
        </p:blipFill>
        <p:spPr>
          <a:xfrm>
            <a:off x="656492" y="812799"/>
            <a:ext cx="10879016" cy="4227468"/>
          </a:xfrm>
          <a:prstGeom prst="rect">
            <a:avLst/>
          </a:prstGeom>
        </p:spPr>
      </p:pic>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467930" y="5154459"/>
              <a:ext cx="11256139" cy="1371600"/>
            </p:xfrm>
            <a:graphic>
              <a:graphicData uri="http://schemas.openxmlformats.org/drawingml/2006/table">
                <a:tbl>
                  <a:tblPr firstRow="1" bandRow="1">
                    <a:tableStyleId>{5C22544A-7EE6-4342-B048-85BDC9FD1C3A}</a:tableStyleId>
                  </a:tblPr>
                  <a:tblGrid>
                    <a:gridCol w="5333912"/>
                    <a:gridCol w="5922227"/>
                  </a:tblGrid>
                  <a:tr h="375920">
                    <a:tc>
                      <a:txBody>
                        <a:bodyPr/>
                        <a:lstStyle/>
                        <a:p>
                          <a:pPr algn="ctr"/>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Alpha</a:t>
                          </a:r>
                          <a:r>
                            <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值</a:t>
                          </a:r>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zh-CN" altLang="en-US"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𝛼</m:t>
                              </m:r>
                            </m:oMath>
                          </a14:m>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MAX</a:t>
                          </a: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节点目前得到的最高收益</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5920">
                    <a:tc>
                      <a:txBody>
                        <a:bodyPr/>
                        <a:lstStyle/>
                        <a:p>
                          <a:pPr algn="ctr"/>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Beta</a:t>
                          </a:r>
                          <a:r>
                            <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值</a:t>
                          </a:r>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zh-CN" altLang="en-US"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𝛽</m:t>
                              </m:r>
                            </m:oMath>
                          </a14:m>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MIN</a:t>
                          </a: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节点目前可给对手的最小收益</a:t>
                          </a:r>
                          <a:endParaRPr lang="zh-CN" altLang="en-US" sz="2400" b="0" dirty="0">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5920">
                    <a:tc gridSpan="2">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 xmlns:m="http://schemas.openxmlformats.org/officeDocument/2006/math">
                              <m:r>
                                <a:rPr lang="zh-CN" altLang="en-US"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𝛼</m:t>
                              </m:r>
                            </m:oMath>
                          </a14:m>
                          <a:r>
                            <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zh-CN" altLang="en-US"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𝛽</m:t>
                              </m:r>
                            </m:oMath>
                          </a14:m>
                          <a:r>
                            <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的值初始化分别设置为</a:t>
                          </a:r>
                          <a14:m>
                            <m:oMath xmlns:m="http://schemas.openxmlformats.org/officeDocument/2006/math">
                              <m:r>
                                <a:rPr lang="en-US" altLang="zh-CN" sz="2400" b="0" i="1" kern="1200" smtClean="0">
                                  <a:solidFill>
                                    <a:srgbClr val="C00000"/>
                                  </a:solidFill>
                                  <a:latin typeface="Cambria Math" panose="02040503050406030204"/>
                                  <a:ea typeface="Cambria Math" panose="02040503050406030204"/>
                                  <a:cs typeface="Times New Roman" panose="02020603050405020304" pitchFamily="16" charset="0"/>
                                </a:rPr>
                                <m:t>−∞</m:t>
                              </m:r>
                            </m:oMath>
                          </a14:m>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en-US" altLang="zh-CN" sz="2400" b="0" i="1" kern="1200" smtClean="0">
                                  <a:solidFill>
                                    <a:srgbClr val="C00000"/>
                                  </a:solidFill>
                                  <a:latin typeface="Cambria Math" panose="02040503050406030204"/>
                                  <a:ea typeface="Cambria Math" panose="02040503050406030204"/>
                                  <a:cs typeface="Times New Roman" panose="02020603050405020304" pitchFamily="16" charset="0"/>
                                </a:rPr>
                                <m:t>∞</m:t>
                              </m:r>
                            </m:oMath>
                          </a14:m>
                          <a:endParaRPr lang="zh-CN" altLang="en-US" sz="2400" b="0" dirty="0">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5" name="表格 4"/>
              <p:cNvGraphicFramePr>
                <a:graphicFrameLocks noGrp="1"/>
              </p:cNvGraphicFramePr>
              <p:nvPr/>
            </p:nvGraphicFramePr>
            <p:xfrm>
              <a:off x="467930" y="5154459"/>
              <a:ext cx="11256139" cy="1371600"/>
            </p:xfrm>
            <a:graphic>
              <a:graphicData uri="http://schemas.openxmlformats.org/drawingml/2006/table">
                <a:tbl>
                  <a:tblPr firstRow="1" bandRow="1">
                    <a:tableStyleId>{5C22544A-7EE6-4342-B048-85BDC9FD1C3A}</a:tableStyleId>
                  </a:tblPr>
                  <a:tblGrid>
                    <a:gridCol w="5333912"/>
                    <a:gridCol w="5922227"/>
                  </a:tblGrid>
                  <a:tr h="457200">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MAX</a:t>
                          </a: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节点目前得到的最高收益</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200">
                    <a:tc>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MIN</a:t>
                          </a: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节点目前可给对手的最小收益</a:t>
                          </a:r>
                          <a:endParaRPr lang="zh-CN" altLang="en-US" sz="2400" b="0" dirty="0">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200">
                    <a:tc gridSpan="2">
                      <a:txBody>
                        <a:bodyPr/>
                        <a:lstStyle/>
                        <a:p>
                          <a:endParaRPr lang="zh-CN"/>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剪枝搜索</a:t>
            </a:r>
            <a:endParaRPr lang="zh-CN" altLang="en-US" dirty="0"/>
          </a:p>
        </p:txBody>
      </p:sp>
      <mc:AlternateContent xmlns:mc="http://schemas.openxmlformats.org/markup-compatibility/2006">
        <mc:Choice xmlns:a14="http://schemas.microsoft.com/office/drawing/2010/main" Requires="a14">
          <p:sp>
            <p:nvSpPr>
              <p:cNvPr id="6" name="内容占位符 5"/>
              <p:cNvSpPr>
                <a:spLocks noGrp="1"/>
              </p:cNvSpPr>
              <p:nvPr>
                <p:ph idx="1"/>
              </p:nvPr>
            </p:nvSpPr>
            <p:spPr/>
            <p:txBody>
              <a:bodyPr/>
              <a:lstStyle/>
              <a:p>
                <a:r>
                  <a:rPr lang="zh-CN" altLang="en-US" dirty="0">
                    <a:cs typeface="Times New Roman" panose="02020603050405020304" pitchFamily="16" charset="0"/>
                  </a:rPr>
                  <a:t>从</a:t>
                </a:r>
                <a14:m>
                  <m:oMath xmlns:m="http://schemas.openxmlformats.org/officeDocument/2006/math">
                    <m:r>
                      <a:rPr lang="zh-CN" altLang="en-US" i="1">
                        <a:solidFill>
                          <a:srgbClr val="C00000"/>
                        </a:solidFill>
                        <a:latin typeface="Cambria Math" panose="02040503050406030204"/>
                        <a:cs typeface="Times New Roman" panose="02020603050405020304" pitchFamily="16" charset="0"/>
                      </a:rPr>
                      <m:t>𝛼</m:t>
                    </m:r>
                  </m:oMath>
                </a14:m>
                <a:r>
                  <a:rPr lang="zh-CN" altLang="en-US" dirty="0">
                    <a:cs typeface="Times New Roman" panose="02020603050405020304" pitchFamily="16" charset="0"/>
                  </a:rPr>
                  <a:t>和</a:t>
                </a:r>
                <a14:m>
                  <m:oMath xmlns:m="http://schemas.openxmlformats.org/officeDocument/2006/math">
                    <m:r>
                      <a:rPr lang="zh-CN" altLang="en-US" i="1">
                        <a:solidFill>
                          <a:srgbClr val="C00000"/>
                        </a:solidFill>
                        <a:latin typeface="Cambria Math" panose="02040503050406030204"/>
                        <a:cs typeface="Times New Roman" panose="02020603050405020304" pitchFamily="16" charset="0"/>
                      </a:rPr>
                      <m:t>𝛽</m:t>
                    </m:r>
                  </m:oMath>
                </a14:m>
                <a:r>
                  <a:rPr lang="zh-CN" altLang="en-US" dirty="0">
                    <a:latin typeface="Times New Roman" panose="02020603050405020304" pitchFamily="16" charset="0"/>
                    <a:cs typeface="Times New Roman" panose="02020603050405020304" pitchFamily="16" charset="0"/>
                  </a:rPr>
                  <a:t>的变化来理解剪枝过程</a:t>
                </a:r>
                <a:endParaRPr lang="zh-CN" altLang="en-US" dirty="0"/>
              </a:p>
              <a:p>
                <a:endParaRPr lang="zh-CN" altLang="en-US" dirty="0"/>
              </a:p>
            </p:txBody>
          </p:sp>
        </mc:Choice>
        <mc:Fallback>
          <p:sp>
            <p:nvSpPr>
              <p:cNvPr id="6" name="内容占位符 5"/>
              <p:cNvSpPr>
                <a:spLocks noRot="1" noChangeAspect="1" noMove="1" noResize="1" noEditPoints="1" noAdjustHandles="1" noChangeArrowheads="1" noChangeShapeType="1" noTextEdit="1"/>
              </p:cNvSpPr>
              <p:nvPr>
                <p:ph idx="1"/>
              </p:nvPr>
            </p:nvSpPr>
            <p:spPr>
              <a:blipFill rotWithShape="1">
                <a:blip r:embed="rId1"/>
                <a:stretch>
                  <a:fillRect l="-1" t="-7" r="3" b="10"/>
                </a:stretch>
              </a:blipFill>
            </p:spPr>
            <p:txBody>
              <a:bodyPr/>
              <a:lstStyle/>
              <a:p>
                <a:r>
                  <a:rPr lang="zh-CN" altLang="en-US">
                    <a:noFill/>
                  </a:rPr>
                  <a:t> </a:t>
                </a:r>
              </a:p>
            </p:txBody>
          </p:sp>
        </mc:Fallback>
      </mc:AlternateContent>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622" t="881" r="6019" b="41978"/>
          <a:stretch>
            <a:fillRect/>
          </a:stretch>
        </p:blipFill>
        <p:spPr bwMode="auto">
          <a:xfrm>
            <a:off x="572410" y="1508368"/>
            <a:ext cx="11047179" cy="4908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对抗搜索：如何利用</a:t>
            </a:r>
            <a:r>
              <a:rPr lang="en-US" altLang="zh-CN" dirty="0"/>
              <a:t>Alpha-Beta </a:t>
            </a:r>
            <a:r>
              <a:rPr lang="zh-CN" altLang="en-US" dirty="0"/>
              <a:t>剪枝</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362276" y="827472"/>
              <a:ext cx="11256138" cy="3017520"/>
            </p:xfrm>
            <a:graphic>
              <a:graphicData uri="http://schemas.openxmlformats.org/drawingml/2006/table">
                <a:tbl>
                  <a:tblPr firstRow="1" bandRow="1">
                    <a:tableStyleId>{5C22544A-7EE6-4342-B048-85BDC9FD1C3A}</a:tableStyleId>
                  </a:tblPr>
                  <a:tblGrid>
                    <a:gridCol w="3129753"/>
                    <a:gridCol w="8126385"/>
                  </a:tblGrid>
                  <a:tr h="375920">
                    <a:tc rowSpan="2">
                      <a:txBody>
                        <a:bodyPr/>
                        <a:lstStyle/>
                        <a:p>
                          <a:pPr algn="ctr"/>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Alpha</a:t>
                          </a:r>
                          <a:r>
                            <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值</a:t>
                          </a:r>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zh-CN" altLang="en-US"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𝛼</m:t>
                              </m:r>
                            </m:oMath>
                          </a14:m>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玩家</a:t>
                          </a: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MAX(</a:t>
                          </a: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根节点</a:t>
                          </a: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目前得到的最高收益</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60400">
                    <a:tc vMerge="1">
                      <a:tcPr/>
                    </a:tc>
                    <a:tc>
                      <a:txBody>
                        <a:bodyPr/>
                        <a:lstStyle/>
                        <a:p>
                          <a:pPr algn="ct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假设</a:t>
                          </a:r>
                          <a14:m>
                            <m:oMath xmlns:m="http://schemas.openxmlformats.org/officeDocument/2006/math">
                              <m:r>
                                <a:rPr lang="en-US" altLang="zh-CN" sz="2400" b="0" i="1" smtClean="0">
                                  <a:solidFill>
                                    <a:schemeClr val="tx1"/>
                                  </a:solidFill>
                                  <a:latin typeface="Cambria Math" panose="02040503050406030204"/>
                                  <a:ea typeface="黑体" panose="02010609060101010101" pitchFamily="49" charset="-122"/>
                                  <a:cs typeface="Times New Roman" panose="02020603050405020304" pitchFamily="16" charset="0"/>
                                </a:rPr>
                                <m:t>𝑛</m:t>
                              </m:r>
                            </m:oMath>
                          </a14:m>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是</a:t>
                          </a: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MIN</a:t>
                          </a: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节点，如果</a:t>
                          </a:r>
                          <a14:m>
                            <m:oMath xmlns:m="http://schemas.openxmlformats.org/officeDocument/2006/math">
                              <m:r>
                                <a:rPr lang="en-US" altLang="zh-CN" sz="2400" b="0" i="1" smtClean="0">
                                  <a:solidFill>
                                    <a:schemeClr val="tx1"/>
                                  </a:solidFill>
                                  <a:latin typeface="Cambria Math" panose="02040503050406030204"/>
                                  <a:ea typeface="黑体" panose="02010609060101010101" pitchFamily="49" charset="-122"/>
                                  <a:cs typeface="Times New Roman" panose="02020603050405020304" pitchFamily="16" charset="0"/>
                                </a:rPr>
                                <m:t>𝑛</m:t>
                              </m:r>
                            </m:oMath>
                          </a14:m>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的一个后续节点可提供的收益小于</a:t>
                          </a:r>
                          <a14:m>
                            <m:oMath xmlns:m="http://schemas.openxmlformats.org/officeDocument/2006/math">
                              <m:r>
                                <a:rPr lang="zh-CN" altLang="en-US"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𝛼</m:t>
                              </m:r>
                            </m:oMath>
                          </a14:m>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，则</a:t>
                          </a:r>
                          <a14:m>
                            <m:oMath xmlns:m="http://schemas.openxmlformats.org/officeDocument/2006/math">
                              <m:r>
                                <a:rPr lang="en-US" altLang="zh-CN" sz="2400" b="0" i="1" smtClean="0">
                                  <a:solidFill>
                                    <a:schemeClr val="tx1"/>
                                  </a:solidFill>
                                  <a:latin typeface="Cambria Math" panose="02040503050406030204"/>
                                  <a:ea typeface="黑体" panose="02010609060101010101" pitchFamily="49" charset="-122"/>
                                  <a:cs typeface="Times New Roman" panose="02020603050405020304" pitchFamily="16" charset="0"/>
                                </a:rPr>
                                <m:t>𝑛</m:t>
                              </m:r>
                            </m:oMath>
                          </a14:m>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及其后续节点可被剪枝</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5920">
                    <a:tc rowSpan="2">
                      <a:txBody>
                        <a:bodyPr/>
                        <a:lstStyle/>
                        <a:p>
                          <a:pPr algn="ctr"/>
                          <a:endPar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Beta</a:t>
                          </a:r>
                          <a:r>
                            <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值</a:t>
                          </a:r>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zh-CN" altLang="en-US"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𝛽</m:t>
                              </m:r>
                            </m:oMath>
                          </a14:m>
                          <a:r>
                            <a:rPr lang="en-US" altLang="zh-CN"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玩家</a:t>
                          </a: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MIN</a:t>
                          </a: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目前给对手的最小收益</a:t>
                          </a:r>
                          <a:endParaRPr lang="zh-CN" altLang="en-US" sz="2400" b="0" dirty="0">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60400">
                    <a:tc vMerge="1">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假设</a:t>
                          </a:r>
                          <a14:m>
                            <m:oMath xmlns:m="http://schemas.openxmlformats.org/officeDocument/2006/math">
                              <m:r>
                                <a:rPr lang="en-US" altLang="zh-CN" sz="2400" b="0" i="1" smtClean="0">
                                  <a:solidFill>
                                    <a:schemeClr val="tx1"/>
                                  </a:solidFill>
                                  <a:latin typeface="Cambria Math" panose="02040503050406030204"/>
                                  <a:ea typeface="黑体" panose="02010609060101010101" pitchFamily="49" charset="-122"/>
                                  <a:cs typeface="Times New Roman" panose="02020603050405020304" pitchFamily="16" charset="0"/>
                                </a:rPr>
                                <m:t>𝑛</m:t>
                              </m:r>
                            </m:oMath>
                          </a14:m>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是</a:t>
                          </a: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MAX</a:t>
                          </a: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节点，如果</a:t>
                          </a:r>
                          <a14:m>
                            <m:oMath xmlns:m="http://schemas.openxmlformats.org/officeDocument/2006/math">
                              <m:r>
                                <a:rPr lang="en-US" altLang="zh-CN" sz="2400" b="0" i="1" smtClean="0">
                                  <a:solidFill>
                                    <a:schemeClr val="tx1"/>
                                  </a:solidFill>
                                  <a:latin typeface="Cambria Math" panose="02040503050406030204"/>
                                  <a:ea typeface="黑体" panose="02010609060101010101" pitchFamily="49" charset="-122"/>
                                  <a:cs typeface="Times New Roman" panose="02020603050405020304" pitchFamily="16" charset="0"/>
                                </a:rPr>
                                <m:t>𝑛</m:t>
                              </m:r>
                            </m:oMath>
                          </a14:m>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的一个后续节点可获得收益大于</a:t>
                          </a:r>
                          <a14:m>
                            <m:oMath xmlns:m="http://schemas.openxmlformats.org/officeDocument/2006/math">
                              <m:r>
                                <a:rPr lang="zh-CN" altLang="en-US"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𝛽</m:t>
                              </m:r>
                            </m:oMath>
                          </a14:m>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，则</a:t>
                          </a:r>
                          <a14:m>
                            <m:oMath xmlns:m="http://schemas.openxmlformats.org/officeDocument/2006/math">
                              <m:r>
                                <a:rPr lang="en-US" altLang="zh-CN" sz="2400" b="0" i="1" smtClean="0">
                                  <a:solidFill>
                                    <a:schemeClr val="tx1"/>
                                  </a:solidFill>
                                  <a:latin typeface="Cambria Math" panose="02040503050406030204"/>
                                  <a:ea typeface="黑体" panose="02010609060101010101" pitchFamily="49" charset="-122"/>
                                  <a:cs typeface="Times New Roman" panose="02020603050405020304" pitchFamily="16" charset="0"/>
                                </a:rPr>
                                <m:t>𝑛</m:t>
                              </m:r>
                            </m:oMath>
                          </a14:m>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及其后续节点可被剪枝</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5920">
                    <a:tc gridSpan="2">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 xmlns:m="http://schemas.openxmlformats.org/officeDocument/2006/math">
                              <m:r>
                                <a:rPr lang="zh-CN" altLang="en-US"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𝛼</m:t>
                              </m:r>
                            </m:oMath>
                          </a14:m>
                          <a:r>
                            <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zh-CN" altLang="en-US" sz="2400" b="0" i="1" kern="1200" smtClean="0">
                                  <a:solidFill>
                                    <a:srgbClr val="C00000"/>
                                  </a:solidFill>
                                  <a:latin typeface="Cambria Math" panose="02040503050406030204"/>
                                  <a:ea typeface="黑体" panose="02010609060101010101" pitchFamily="49" charset="-122"/>
                                  <a:cs typeface="Times New Roman" panose="02020603050405020304" pitchFamily="16" charset="0"/>
                                </a:rPr>
                                <m:t>𝛽</m:t>
                              </m:r>
                            </m:oMath>
                          </a14:m>
                          <a:r>
                            <a:rPr lang="zh-CN" altLang="en-US" sz="2400" b="0"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的值初始化分别设置为</a:t>
                          </a:r>
                          <a14:m>
                            <m:oMath xmlns:m="http://schemas.openxmlformats.org/officeDocument/2006/math">
                              <m:r>
                                <a:rPr lang="en-US" altLang="zh-CN" sz="2400" b="0" i="1" kern="1200" smtClean="0">
                                  <a:solidFill>
                                    <a:srgbClr val="C00000"/>
                                  </a:solidFill>
                                  <a:latin typeface="Cambria Math" panose="02040503050406030204"/>
                                  <a:ea typeface="Cambria Math" panose="02040503050406030204"/>
                                  <a:cs typeface="Times New Roman" panose="02020603050405020304" pitchFamily="16" charset="0"/>
                                </a:rPr>
                                <m:t>−∞</m:t>
                              </m:r>
                            </m:oMath>
                          </a14:m>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en-US" altLang="zh-CN" sz="2400" b="0" i="1" kern="1200" smtClean="0">
                                  <a:solidFill>
                                    <a:srgbClr val="C00000"/>
                                  </a:solidFill>
                                  <a:latin typeface="Cambria Math" panose="02040503050406030204"/>
                                  <a:ea typeface="Cambria Math" panose="02040503050406030204"/>
                                  <a:cs typeface="Times New Roman" panose="02020603050405020304" pitchFamily="16" charset="0"/>
                                </a:rPr>
                                <m:t>∞</m:t>
                              </m:r>
                            </m:oMath>
                          </a14:m>
                          <a:endParaRPr lang="zh-CN" altLang="en-US" sz="2400" b="0" dirty="0">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4" name="表格 3"/>
              <p:cNvGraphicFramePr>
                <a:graphicFrameLocks noGrp="1"/>
              </p:cNvGraphicFramePr>
              <p:nvPr/>
            </p:nvGraphicFramePr>
            <p:xfrm>
              <a:off x="362276" y="827472"/>
              <a:ext cx="11256138" cy="3017520"/>
            </p:xfrm>
            <a:graphic>
              <a:graphicData uri="http://schemas.openxmlformats.org/drawingml/2006/table">
                <a:tbl>
                  <a:tblPr firstRow="1" bandRow="1">
                    <a:tableStyleId>{5C22544A-7EE6-4342-B048-85BDC9FD1C3A}</a:tableStyleId>
                  </a:tblPr>
                  <a:tblGrid>
                    <a:gridCol w="3129753"/>
                    <a:gridCol w="8126385"/>
                  </a:tblGrid>
                  <a:tr h="457200">
                    <a:tc rowSpan="2">
                      <a:txBody>
                        <a:bodyPr/>
                        <a:lstStyle/>
                        <a:p>
                          <a:endParaRPr lang="zh-CN"/>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algn="ct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玩家</a:t>
                          </a: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MAX(</a:t>
                          </a: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根节点</a:t>
                          </a: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目前得到的最高收益</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22960">
                    <a:tc vMerge="1">
                      <a:tcPr/>
                    </a:tc>
                    <a:tc>
                      <a:txBody>
                        <a:bodyPr/>
                        <a:lstStyle/>
                        <a:p>
                          <a:endParaRPr lang="zh-CN"/>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457200">
                    <a:tc rowSpan="2">
                      <a:txBody>
                        <a:bodyPr/>
                        <a:lstStyle/>
                        <a:p>
                          <a:endParaRPr lang="zh-CN"/>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algn="ct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玩家</a:t>
                          </a: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MIN</a:t>
                          </a: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目前给对手的最小收益</a:t>
                          </a:r>
                          <a:endParaRPr lang="zh-CN" altLang="en-US" sz="2400" b="0" dirty="0">
                            <a:latin typeface="Times New Roman" panose="02020603050405020304" pitchFamily="16" charset="0"/>
                            <a:ea typeface="黑体" panose="02010609060101010101" pitchFamily="49" charset="-122"/>
                            <a:cs typeface="Times New Roman" panose="02020603050405020304" pitchFamily="16" charset="0"/>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22960">
                    <a:tc vMerge="1">
                      <a:tcPr/>
                    </a:tc>
                    <a:tc>
                      <a:txBody>
                        <a:bodyPr/>
                        <a:lstStyle/>
                        <a:p>
                          <a:endParaRPr lang="zh-CN"/>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457200">
                    <a:tc gridSpan="2">
                      <a:txBody>
                        <a:bodyPr/>
                        <a:lstStyle/>
                        <a:p>
                          <a:endParaRPr lang="zh-CN"/>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pic>
        <p:nvPicPr>
          <p:cNvPr id="5"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32221" t="13557" r="29033" b="21167"/>
          <a:stretch>
            <a:fillRect/>
          </a:stretch>
        </p:blipFill>
        <p:spPr bwMode="auto">
          <a:xfrm>
            <a:off x="4275015" y="3965571"/>
            <a:ext cx="3110523" cy="2556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对话气泡: 矩形 5"/>
          <p:cNvSpPr/>
          <p:nvPr/>
        </p:nvSpPr>
        <p:spPr>
          <a:xfrm>
            <a:off x="362276" y="4806462"/>
            <a:ext cx="3529786" cy="1591390"/>
          </a:xfrm>
          <a:prstGeom prst="wedgeRectCallout">
            <a:avLst>
              <a:gd name="adj1" fmla="val 98385"/>
              <a:gd name="adj2" fmla="val -4412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3200" dirty="0"/>
              <a:t>对手节点</a:t>
            </a:r>
            <a:r>
              <a:rPr lang="en-US" altLang="zh-CN" sz="3200" dirty="0"/>
              <a:t>(min</a:t>
            </a:r>
            <a:r>
              <a:rPr lang="zh-CN" altLang="en-US" sz="3200" dirty="0"/>
              <a:t>节点</a:t>
            </a:r>
            <a:r>
              <a:rPr lang="en-US" altLang="zh-CN" sz="3200" dirty="0"/>
              <a:t>)</a:t>
            </a:r>
            <a:r>
              <a:rPr lang="zh-CN" altLang="en-US" sz="3200" dirty="0"/>
              <a:t>在这里可提供的最大收益是𝒎</a:t>
            </a:r>
            <a:endParaRPr lang="zh-CN" altLang="en-US" sz="3200" dirty="0"/>
          </a:p>
        </p:txBody>
      </p:sp>
      <p:sp>
        <p:nvSpPr>
          <p:cNvPr id="7" name="对话气泡: 矩形 6"/>
          <p:cNvSpPr/>
          <p:nvPr/>
        </p:nvSpPr>
        <p:spPr>
          <a:xfrm>
            <a:off x="8219956" y="4654062"/>
            <a:ext cx="3529786" cy="1591390"/>
          </a:xfrm>
          <a:prstGeom prst="wedgeRectCallout">
            <a:avLst>
              <a:gd name="adj1" fmla="val -83173"/>
              <a:gd name="adj2" fmla="val 5360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3200" dirty="0"/>
              <a:t>对手节点</a:t>
            </a:r>
            <a:r>
              <a:rPr lang="en-US" altLang="zh-CN" sz="3200" dirty="0"/>
              <a:t>(min</a:t>
            </a:r>
            <a:r>
              <a:rPr lang="zh-CN" altLang="en-US" sz="3200" dirty="0"/>
              <a:t>节点</a:t>
            </a:r>
            <a:r>
              <a:rPr lang="en-US" altLang="zh-CN" sz="3200" dirty="0"/>
              <a:t>)</a:t>
            </a:r>
            <a:r>
              <a:rPr lang="zh-CN" altLang="en-US" sz="3200" dirty="0"/>
              <a:t>在这里可提供的最大收益是𝒏</a:t>
            </a:r>
            <a:endParaRPr lang="zh-CN" altLang="en-US" sz="3200" dirty="0"/>
          </a:p>
        </p:txBody>
      </p:sp>
      <mc:AlternateContent xmlns:mc="http://schemas.openxmlformats.org/markup-compatibility/2006">
        <mc:Choice xmlns:a14="http://schemas.microsoft.com/office/drawing/2010/main" Requires="a14">
          <p:sp>
            <p:nvSpPr>
              <p:cNvPr id="8" name="TextBox 13"/>
              <p:cNvSpPr txBox="1"/>
              <p:nvPr/>
            </p:nvSpPr>
            <p:spPr>
              <a:xfrm>
                <a:off x="209654" y="3897768"/>
                <a:ext cx="4065361" cy="830997"/>
              </a:xfrm>
              <a:prstGeom prst="rect">
                <a:avLst/>
              </a:prstGeom>
              <a:noFill/>
            </p:spPr>
            <p:txBody>
              <a:bodyPr wrap="square" rtlCol="0">
                <a:spAutoFit/>
              </a:bodyPr>
              <a:lstStyle/>
              <a:p>
                <a:r>
                  <a:rPr lang="zh-CN" altLang="en-US" sz="2400" dirty="0">
                    <a:ea typeface="黑体" panose="02010609060101010101" pitchFamily="49" charset="-122"/>
                  </a:rPr>
                  <a:t>在图中</a:t>
                </a:r>
                <a14:m>
                  <m:oMath xmlns:m="http://schemas.openxmlformats.org/officeDocument/2006/math">
                    <m:r>
                      <a:rPr lang="en-US" altLang="zh-CN" sz="2400" i="1">
                        <a:latin typeface="Cambria Math" panose="02040503050406030204"/>
                        <a:ea typeface="黑体" panose="02010609060101010101" pitchFamily="49" charset="-122"/>
                      </a:rPr>
                      <m:t>𝑚</m:t>
                    </m:r>
                    <m:r>
                      <a:rPr lang="en-US" altLang="zh-CN" sz="2400" i="1">
                        <a:latin typeface="Cambria Math" panose="02040503050406030204"/>
                        <a:ea typeface="Cambria Math" panose="02040503050406030204"/>
                      </a:rPr>
                      <m:t>&gt;</m:t>
                    </m:r>
                    <m:r>
                      <a:rPr lang="en-US" altLang="zh-CN" sz="2400" i="1">
                        <a:latin typeface="Cambria Math" panose="02040503050406030204"/>
                        <a:ea typeface="Cambria Math" panose="02040503050406030204"/>
                      </a:rPr>
                      <m:t>𝑛</m:t>
                    </m:r>
                  </m:oMath>
                </a14:m>
                <a:r>
                  <a:rPr lang="zh-CN" altLang="en-US" sz="2400" dirty="0">
                    <a:ea typeface="黑体" panose="02010609060101010101" pitchFamily="49" charset="-122"/>
                  </a:rPr>
                  <a:t>，因此</a:t>
                </a:r>
                <a14:m>
                  <m:oMath xmlns:m="http://schemas.openxmlformats.org/officeDocument/2006/math">
                    <m:r>
                      <a:rPr lang="en-US" altLang="zh-CN" sz="2400" i="1">
                        <a:latin typeface="Cambria Math" panose="02040503050406030204"/>
                        <a:ea typeface="Cambria Math" panose="02040503050406030204"/>
                      </a:rPr>
                      <m:t>𝑛</m:t>
                    </m:r>
                  </m:oMath>
                </a14:m>
                <a:r>
                  <a:rPr lang="zh-CN" altLang="en-US" sz="2400" dirty="0">
                    <a:ea typeface="黑体" panose="02010609060101010101" pitchFamily="49" charset="-122"/>
                  </a:rPr>
                  <a:t>右边节点及后续节点就被剪枝掉了</a:t>
                </a:r>
                <a:endParaRPr lang="zh-CN" altLang="en-US" sz="2400" dirty="0">
                  <a:ea typeface="黑体" panose="02010609060101010101" pitchFamily="49" charset="-122"/>
                </a:endParaRPr>
              </a:p>
            </p:txBody>
          </p:sp>
        </mc:Choice>
        <mc:Fallback>
          <p:sp>
            <p:nvSpPr>
              <p:cNvPr id="8" name="TextBox 13"/>
              <p:cNvSpPr txBox="1">
                <a:spLocks noRot="1" noChangeAspect="1" noMove="1" noResize="1" noEditPoints="1" noAdjustHandles="1" noChangeArrowheads="1" noChangeShapeType="1" noTextEdit="1"/>
              </p:cNvSpPr>
              <p:nvPr/>
            </p:nvSpPr>
            <p:spPr>
              <a:xfrm>
                <a:off x="209654" y="3897768"/>
                <a:ext cx="4065361" cy="830997"/>
              </a:xfrm>
              <a:prstGeom prst="rect">
                <a:avLst/>
              </a:prstGeom>
              <a:blipFill rotWithShape="1">
                <a:blip r:embed="rId3"/>
                <a:stretch>
                  <a:fillRect l="-3" t="-17" r="5" b="67"/>
                </a:stretch>
              </a:blipFill>
            </p:spPr>
            <p:txBody>
              <a:bodyPr/>
              <a:lstStyle/>
              <a:p>
                <a:r>
                  <a:rPr lang="zh-CN"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4381500" y="476250"/>
            <a:ext cx="3429000" cy="2143125"/>
          </a:xfrm>
          <a:prstGeom prst="rect">
            <a:avLst/>
          </a:prstGeom>
          <a:noFill/>
        </p:spPr>
        <p:txBody>
          <a:bodyPr wrap="square" rtlCol="0" anchor="ctr" anchorCtr="0">
            <a:noAutofit/>
          </a:bodyPr>
          <a:p>
            <a:pPr lvl="0" algn="l">
              <a:buNone/>
            </a:pPr>
            <a:r>
              <a:rPr lang="en-US" altLang="zh-CN" sz="1950">
                <a:solidFill>
                  <a:srgbClr val="000000"/>
                </a:solidFill>
                <a:latin typeface="微软雅黑" panose="020B0503020204020204" charset="-122"/>
                <a:ea typeface="微软雅黑" panose="020B0503020204020204" charset="-122"/>
              </a:rPr>
              <a:t>5. </a:t>
            </a:r>
            <a:r>
              <a:rPr lang="zh-CN" altLang="en-US" sz="1950">
                <a:solidFill>
                  <a:srgbClr val="000000"/>
                </a:solidFill>
                <a:latin typeface="微软雅黑" panose="020B0503020204020204" charset="-122"/>
                <a:ea typeface="微软雅黑" panose="020B0503020204020204" charset="-122"/>
              </a:rPr>
              <a:t>因果图常见的结构有： </a:t>
            </a:r>
            <a:r>
              <a:rPr lang="zh-CN" altLang="en-US" sz="1950">
                <a:solidFill>
                  <a:srgbClr val="639EF4"/>
                </a:solidFill>
                <a:latin typeface="微软雅黑" panose="020B0503020204020204" charset="-122"/>
                <a:ea typeface="微软雅黑" panose="020B0503020204020204" charset="-122"/>
              </a:rPr>
              <a:t>[填空1]</a:t>
            </a:r>
            <a:r>
              <a:rPr lang="zh-CN" altLang="en-US" sz="1950">
                <a:solidFill>
                  <a:srgbClr val="000000"/>
                </a:solidFill>
                <a:latin typeface="微软雅黑" panose="020B0503020204020204" charset="-122"/>
                <a:ea typeface="微软雅黑" panose="020B0503020204020204" charset="-122"/>
              </a:rPr>
              <a:t> 、 </a:t>
            </a:r>
            <a:r>
              <a:rPr lang="zh-CN" altLang="en-US" sz="1950">
                <a:solidFill>
                  <a:srgbClr val="639EF4"/>
                </a:solidFill>
                <a:latin typeface="微软雅黑" panose="020B0503020204020204" charset="-122"/>
                <a:ea typeface="微软雅黑" panose="020B0503020204020204" charset="-122"/>
              </a:rPr>
              <a:t>[填空2]</a:t>
            </a:r>
            <a:r>
              <a:rPr lang="zh-CN" altLang="en-US" sz="1950">
                <a:solidFill>
                  <a:srgbClr val="000000"/>
                </a:solidFill>
                <a:latin typeface="微软雅黑" panose="020B0503020204020204" charset="-122"/>
                <a:ea typeface="微软雅黑" panose="020B0503020204020204" charset="-122"/>
              </a:rPr>
              <a:t> 、 </a:t>
            </a:r>
            <a:r>
              <a:rPr lang="zh-CN" altLang="en-US" sz="1950">
                <a:solidFill>
                  <a:srgbClr val="639EF4"/>
                </a:solidFill>
                <a:latin typeface="微软雅黑" panose="020B0503020204020204" charset="-122"/>
                <a:ea typeface="微软雅黑" panose="020B0503020204020204" charset="-122"/>
              </a:rPr>
              <a:t>[填空3]</a:t>
            </a:r>
            <a:r>
              <a:rPr lang="zh-CN" altLang="en-US" sz="1950">
                <a:solidFill>
                  <a:srgbClr val="000000"/>
                </a:solidFill>
                <a:latin typeface="微软雅黑" panose="020B0503020204020204" charset="-122"/>
                <a:ea typeface="微软雅黑" panose="020B0503020204020204" charset="-122"/>
              </a:rPr>
              <a:t> 等。</a:t>
            </a:r>
            <a:endParaRPr lang="zh-CN" altLang="en-US" sz="1950">
              <a:solidFill>
                <a:srgbClr val="000000"/>
              </a:solidFill>
              <a:latin typeface="微软雅黑" panose="020B0503020204020204" charset="-122"/>
              <a:ea typeface="微软雅黑" panose="020B0503020204020204" charset="-122"/>
            </a:endParaRPr>
          </a:p>
        </p:txBody>
      </p:sp>
      <p:sp>
        <p:nvSpPr>
          <p:cNvPr id="9" name="矩形 8"/>
          <p:cNvSpPr/>
          <p:nvPr>
            <p:custDataLst>
              <p:tags r:id="rId2"/>
            </p:custDataLst>
          </p:nvPr>
        </p:nvSpPr>
        <p:spPr>
          <a:xfrm>
            <a:off x="3952875" y="6203156"/>
            <a:ext cx="4286250" cy="357188"/>
          </a:xfrm>
          <a:prstGeom prst="rect">
            <a:avLst/>
          </a:prstGeom>
          <a:solidFill>
            <a:srgbClr val="FBFA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p>
            <a:pPr lvl="0" algn="l">
              <a:buNone/>
            </a:pPr>
            <a:r>
              <a:rPr lang="zh-CN" altLang="en-US" sz="1125">
                <a:solidFill>
                  <a:srgbClr val="F84F41"/>
                </a:solidFill>
                <a:latin typeface="微软雅黑" panose="020B0503020204020204" charset="-122"/>
                <a:ea typeface="微软雅黑" panose="020B0503020204020204" charset="-122"/>
                <a:cs typeface="微软雅黑" panose="020B0503020204020204" charset="-122"/>
              </a:rPr>
              <a:t>正常使用填空题需3.0以上版本雨课堂</a:t>
            </a:r>
            <a:endParaRPr lang="zh-CN" altLang="en-US" sz="1125">
              <a:solidFill>
                <a:srgbClr val="F84F41"/>
              </a:solidFill>
              <a:latin typeface="微软雅黑" panose="020B0503020204020204" charset="-122"/>
              <a:ea typeface="微软雅黑" panose="020B0503020204020204" charset="-122"/>
              <a:cs typeface="微软雅黑" panose="020B0503020204020204" charset="-122"/>
            </a:endParaRPr>
          </a:p>
        </p:txBody>
      </p:sp>
      <p:sp>
        <p:nvSpPr>
          <p:cNvPr id="10" name="圆角矩形 9"/>
          <p:cNvSpPr/>
          <p:nvPr>
            <p:custDataLst>
              <p:tags r:id="rId3"/>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endParaRPr>
          </a:p>
        </p:txBody>
      </p:sp>
      <p:grpSp>
        <p:nvGrpSpPr>
          <p:cNvPr id="8" name="组合 7"/>
          <p:cNvGrpSpPr/>
          <p:nvPr>
            <p:custDataLst>
              <p:tags r:id="rId4"/>
            </p:custDataLst>
          </p:nvPr>
        </p:nvGrpSpPr>
        <p:grpSpPr>
          <a:xfrm>
            <a:off x="0" y="0"/>
            <a:ext cx="4286250" cy="490061"/>
            <a:chOff x="-8300" y="0"/>
            <a:chExt cx="9000" cy="1029"/>
          </a:xfrm>
        </p:grpSpPr>
        <p:sp>
          <p:nvSpPr>
            <p:cNvPr id="4" name="TitleBackground"/>
            <p:cNvSpPr/>
            <p:nvPr>
              <p:custDataLst>
                <p:tags r:id="rId5"/>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ColorBlock"/>
            <p:cNvSpPr/>
            <p:nvPr>
              <p:custDataLst>
                <p:tags r:id="rId6"/>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TypeText"/>
            <p:cNvSpPr txBox="1"/>
            <p:nvPr>
              <p:custDataLst>
                <p:tags r:id="rId7"/>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charset="-122"/>
                  <a:ea typeface="微软雅黑" panose="020B0503020204020204" charset="-122"/>
                </a:rPr>
                <a:t>填空题</a:t>
              </a:r>
              <a:endParaRPr lang="zh-CN" altLang="en-US" sz="1950">
                <a:solidFill>
                  <a:srgbClr val="000000"/>
                </a:solidFill>
                <a:latin typeface="微软雅黑" panose="020B0503020204020204" charset="-122"/>
                <a:ea typeface="微软雅黑" panose="020B0503020204020204" charset="-122"/>
              </a:endParaRPr>
            </a:p>
          </p:txBody>
        </p:sp>
        <p:sp>
          <p:nvSpPr>
            <p:cNvPr id="7" name="TipText"/>
            <p:cNvSpPr txBox="1"/>
            <p:nvPr>
              <p:custDataLst>
                <p:tags r:id="rId8"/>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charset="-122"/>
                  <a:ea typeface="微软雅黑" panose="020B0503020204020204" charset="-122"/>
                  <a:cs typeface="微软雅黑" panose="020B0503020204020204" charset="-122"/>
                </a:rPr>
                <a:t>3分</a:t>
              </a:r>
              <a:endParaRPr lang="zh-CN" altLang="en-US" sz="15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11" name="图片 10" descr="tmp1CAB"/>
          <p:cNvPicPr>
            <a:picLocks noChangeAspect="1"/>
          </p:cNvPicPr>
          <p:nvPr>
            <p:custDataLst>
              <p:tags r:id="rId9"/>
            </p:custDataLst>
          </p:nvPr>
        </p:nvPicPr>
        <p:blipFill>
          <a:blip r:embed="rId10"/>
          <a:stretch>
            <a:fillRect/>
          </a:stretch>
        </p:blipFill>
        <p:spPr>
          <a:xfrm>
            <a:off x="10642600" y="63500"/>
            <a:ext cx="1422400" cy="508000"/>
          </a:xfrm>
          <a:prstGeom prst="rect">
            <a:avLst/>
          </a:prstGeom>
        </p:spPr>
      </p:pic>
    </p:spTree>
    <p:custDataLst>
      <p:tags r:id="rId1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对抗搜索：如何利用</a:t>
            </a:r>
            <a:r>
              <a:rPr lang="en-US" altLang="zh-CN" dirty="0"/>
              <a:t>Alpha-Beta </a:t>
            </a:r>
            <a:r>
              <a:rPr lang="zh-CN" altLang="en-US" dirty="0"/>
              <a:t>剪枝</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14:m>
                  <m:oMath xmlns:m="http://schemas.openxmlformats.org/officeDocument/2006/math">
                    <m:r>
                      <a:rPr lang="zh-CN" altLang="en-US" i="1" dirty="0" smtClean="0">
                        <a:latin typeface="Cambria Math" panose="02040503050406030204" pitchFamily="18" charset="0"/>
                      </a:rPr>
                      <m:t>𝛼</m:t>
                    </m:r>
                  </m:oMath>
                </a14:m>
                <a:r>
                  <a:rPr lang="zh-CN" altLang="en-US" dirty="0"/>
                  <a:t>为可能解法的最大上界</a:t>
                </a:r>
                <a:endParaRPr lang="zh-CN" altLang="en-US" dirty="0"/>
              </a:p>
              <a:p>
                <a14:m>
                  <m:oMath xmlns:m="http://schemas.openxmlformats.org/officeDocument/2006/math">
                    <m:r>
                      <a:rPr lang="zh-CN" altLang="en-US" i="1" dirty="0" smtClean="0">
                        <a:latin typeface="Cambria Math" panose="02040503050406030204" pitchFamily="18" charset="0"/>
                      </a:rPr>
                      <m:t>𝛽</m:t>
                    </m:r>
                  </m:oMath>
                </a14:m>
                <a:r>
                  <a:rPr lang="zh-CN" altLang="en-US" dirty="0"/>
                  <a:t> 为可能解法的最小下界</a:t>
                </a:r>
                <a:endParaRPr lang="zh-CN" altLang="en-US" dirty="0"/>
              </a:p>
              <a:p>
                <a:pPr lvl="1"/>
                <a:r>
                  <a:rPr lang="zh-CN" altLang="en-US" dirty="0"/>
                  <a:t>如果节点</a:t>
                </a:r>
                <a14:m>
                  <m:oMath xmlns:m="http://schemas.openxmlformats.org/officeDocument/2006/math">
                    <m:r>
                      <a:rPr lang="zh-CN" altLang="en-US" i="1" dirty="0" smtClean="0">
                        <a:latin typeface="Cambria Math" panose="02040503050406030204" pitchFamily="18" charset="0"/>
                      </a:rPr>
                      <m:t>𝑁</m:t>
                    </m:r>
                  </m:oMath>
                </a14:m>
                <a:r>
                  <a:rPr lang="zh-CN" altLang="en-US" dirty="0"/>
                  <a:t>是可能解法路径中的一个节点，则其产生的收益一定满足如下条件：</a:t>
                </a:r>
                <a14:m>
                  <m:oMath xmlns:m="http://schemas.openxmlformats.org/officeDocument/2006/math">
                    <m:r>
                      <a:rPr lang="zh-CN" altLang="en-US" i="1" dirty="0" smtClean="0">
                        <a:latin typeface="Cambria Math" panose="02040503050406030204" pitchFamily="18" charset="0"/>
                      </a:rPr>
                      <m:t>𝛼</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𝑟𝑒𝑤𝑎𝑟𝑑</m:t>
                    </m:r>
                    <m:r>
                      <a:rPr lang="en-US" altLang="zh-CN" i="1" dirty="0" smtClean="0">
                        <a:latin typeface="Cambria Math" panose="02040503050406030204" pitchFamily="18" charset="0"/>
                      </a:rPr>
                      <m:t>(</m:t>
                    </m:r>
                    <m:r>
                      <a:rPr lang="zh-CN" altLang="en-US" i="1" dirty="0">
                        <a:latin typeface="Cambria Math" panose="02040503050406030204" pitchFamily="18" charset="0"/>
                      </a:rPr>
                      <m:t>𝑁</m:t>
                    </m:r>
                    <m:r>
                      <a:rPr lang="en-US" altLang="zh-CN" i="1" dirty="0" smtClean="0">
                        <a:latin typeface="Cambria Math" panose="02040503050406030204" pitchFamily="18" charset="0"/>
                      </a:rPr>
                      <m:t>)</m:t>
                    </m:r>
                    <m:r>
                      <a:rPr lang="en-US" altLang="zh-CN" i="1" dirty="0">
                        <a:latin typeface="Cambria Math" panose="02040503050406030204" pitchFamily="18" charset="0"/>
                      </a:rPr>
                      <m:t>≤</m:t>
                    </m:r>
                    <m:r>
                      <a:rPr lang="zh-CN" altLang="en-US" i="1" dirty="0">
                        <a:latin typeface="Cambria Math" panose="02040503050406030204" pitchFamily="18" charset="0"/>
                      </a:rPr>
                      <m:t>𝛽</m:t>
                    </m:r>
                  </m:oMath>
                </a14:m>
                <a:r>
                  <a:rPr lang="en-US" altLang="zh-CN" dirty="0"/>
                  <a:t>(</a:t>
                </a:r>
                <a:r>
                  <a:rPr lang="zh-CN" altLang="en-US" dirty="0"/>
                  <a:t>其中</a:t>
                </a:r>
                <a14:m>
                  <m:oMath xmlns:m="http://schemas.openxmlformats.org/officeDocument/2006/math">
                    <m:r>
                      <a:rPr lang="zh-CN" altLang="en-US" i="1" dirty="0" smtClean="0">
                        <a:latin typeface="Cambria Math" panose="02040503050406030204" pitchFamily="18" charset="0"/>
                      </a:rPr>
                      <m:t>𝑟𝑒𝑤𝑎𝑟𝑑</m:t>
                    </m:r>
                    <m:r>
                      <a:rPr lang="en-US" altLang="zh-CN" i="1" dirty="0" smtClean="0">
                        <a:latin typeface="Cambria Math" panose="02040503050406030204" pitchFamily="18" charset="0"/>
                      </a:rPr>
                      <m:t>(</m:t>
                    </m:r>
                    <m:r>
                      <a:rPr lang="zh-CN" altLang="en-US" i="1" dirty="0">
                        <a:latin typeface="Cambria Math" panose="02040503050406030204" pitchFamily="18" charset="0"/>
                      </a:rPr>
                      <m:t>𝑁</m:t>
                    </m:r>
                    <m:r>
                      <a:rPr lang="en-US" altLang="zh-CN" i="1" dirty="0" smtClean="0">
                        <a:latin typeface="Cambria Math" panose="02040503050406030204" pitchFamily="18" charset="0"/>
                      </a:rPr>
                      <m:t>)</m:t>
                    </m:r>
                  </m:oMath>
                </a14:m>
                <a:r>
                  <a:rPr lang="zh-CN" altLang="en-US" dirty="0"/>
                  <a:t>是节点𝑁产生的收益</a:t>
                </a:r>
                <a:r>
                  <a:rPr lang="en-US" altLang="zh-CN" dirty="0"/>
                  <a:t>)</a:t>
                </a:r>
                <a:endParaRPr lang="en-US" altLang="zh-CN" dirty="0"/>
              </a:p>
              <a:p>
                <a:pPr lvl="1"/>
                <a:r>
                  <a:rPr lang="zh-CN" altLang="en-US" dirty="0"/>
                  <a:t>每个节点有两个值，分别是𝛼和𝛽。节点的𝛼和𝛽值在搜索过程中不断变化。其中，𝛼从负无穷大</a:t>
                </a:r>
                <a:r>
                  <a:rPr lang="en-US" altLang="zh-CN" dirty="0"/>
                  <a:t>(−∞)</a:t>
                </a:r>
                <a:r>
                  <a:rPr lang="zh-CN" altLang="en-US" dirty="0"/>
                  <a:t>逐渐增加、𝛽从正无穷大</a:t>
                </a:r>
                <a:r>
                  <a:rPr lang="en-US" altLang="zh-CN" dirty="0"/>
                  <a:t>(∞)</a:t>
                </a:r>
                <a:r>
                  <a:rPr lang="zh-CN" altLang="en-US" dirty="0"/>
                  <a:t>逐渐减少。如果一个节点中𝛼</a:t>
                </a:r>
                <a:r>
                  <a:rPr lang="en-US" altLang="zh-CN" dirty="0"/>
                  <a:t>&gt;</a:t>
                </a:r>
                <a:r>
                  <a:rPr lang="zh-CN" altLang="en-US" dirty="0"/>
                  <a:t>𝛽，则该节点的后续节点可剪枝。</a:t>
                </a:r>
                <a:endParaRPr lang="zh-CN" altLang="en-US" dirty="0"/>
              </a:p>
              <a:p>
                <a:pPr lvl="1"/>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2323"/>
                </a:stretch>
              </a:blipFill>
            </p:spPr>
            <p:txBody>
              <a:bodyPr/>
              <a:lstStyle/>
              <a:p>
                <a:r>
                  <a:rPr lang="zh-CN" alt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对抗搜索：如何利用</a:t>
            </a:r>
            <a:r>
              <a:rPr lang="en-US" altLang="zh-CN" dirty="0"/>
              <a:t>Alpha-Beta </a:t>
            </a:r>
            <a:r>
              <a:rPr lang="zh-CN" altLang="en-US" dirty="0"/>
              <a:t>剪枝</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14:m>
                  <m:oMath xmlns:m="http://schemas.openxmlformats.org/officeDocument/2006/math">
                    <m:r>
                      <a:rPr lang="zh-CN" altLang="en-US" i="1" dirty="0" smtClean="0">
                        <a:latin typeface="Cambria Math" panose="02040503050406030204" pitchFamily="18" charset="0"/>
                      </a:rPr>
                      <m:t>𝛼</m:t>
                    </m:r>
                  </m:oMath>
                </a14:m>
                <a:r>
                  <a:rPr lang="zh-CN" altLang="en-US" dirty="0"/>
                  <a:t>为可能解法的最大上界</a:t>
                </a:r>
                <a:endParaRPr lang="zh-CN" altLang="en-US" dirty="0"/>
              </a:p>
              <a:p>
                <a14:m>
                  <m:oMath xmlns:m="http://schemas.openxmlformats.org/officeDocument/2006/math">
                    <m:r>
                      <a:rPr lang="zh-CN" altLang="en-US" i="1" dirty="0" smtClean="0">
                        <a:latin typeface="Cambria Math" panose="02040503050406030204" pitchFamily="18" charset="0"/>
                      </a:rPr>
                      <m:t>𝛽</m:t>
                    </m:r>
                  </m:oMath>
                </a14:m>
                <a:r>
                  <a:rPr lang="zh-CN" altLang="en-US" dirty="0"/>
                  <a:t> 为可能解法的最小下界</a:t>
                </a:r>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0"/>
                </a:stretch>
              </a:blipFill>
            </p:spPr>
            <p:txBody>
              <a:bodyPr/>
              <a:lstStyle/>
              <a:p>
                <a:r>
                  <a:rPr lang="zh-CN" altLang="en-US">
                    <a:noFill/>
                  </a:rPr>
                  <a:t> </a:t>
                </a:r>
              </a:p>
            </p:txBody>
          </p:sp>
        </mc:Fallback>
      </mc:AlternateContent>
      <p:pic>
        <p:nvPicPr>
          <p:cNvPr id="4" name="Picture 2" descr="http://web.cs.ucla.edu/~rosen/161/notes/minimax/numline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942" y="2263739"/>
            <a:ext cx="11093423" cy="1459322"/>
          </a:xfrm>
          <a:prstGeom prst="rect">
            <a:avLst/>
          </a:prstGeom>
          <a:solidFill>
            <a:srgbClr val="C00000">
              <a:alpha val="85000"/>
            </a:srgbClr>
          </a:solidFill>
        </p:spPr>
      </p:pic>
      <p:pic>
        <p:nvPicPr>
          <p:cNvPr id="5" name="Picture 2" descr="http://web.cs.ucla.edu/~rosen/161/notes/minimax/numline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942" y="3802743"/>
            <a:ext cx="11093424" cy="1385340"/>
          </a:xfrm>
          <a:prstGeom prst="rect">
            <a:avLst/>
          </a:prstGeom>
          <a:solidFill>
            <a:srgbClr val="C00000">
              <a:alpha val="81000"/>
            </a:srgbClr>
          </a:solidFill>
        </p:spPr>
      </p:pic>
      <p:pic>
        <p:nvPicPr>
          <p:cNvPr id="6" name="Picture 4" descr="http://web.cs.ucla.edu/~rosen/161/notes/minimax/numline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42" y="5267766"/>
            <a:ext cx="11093427" cy="1179541"/>
          </a:xfrm>
          <a:prstGeom prst="rect">
            <a:avLst/>
          </a:prstGeom>
          <a:solidFill>
            <a:srgbClr val="C00000">
              <a:alpha val="81000"/>
            </a:srgbClr>
          </a:solid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剪枝搜索示意</a:t>
            </a:r>
            <a:endParaRPr lang="zh-CN" altLang="en-US" dirty="0"/>
          </a:p>
        </p:txBody>
      </p:sp>
      <p:pic>
        <p:nvPicPr>
          <p:cNvPr id="5" name="内容占位符 4"/>
          <p:cNvPicPr>
            <a:picLocks noGrp="1" noChangeAspect="1"/>
          </p:cNvPicPr>
          <p:nvPr>
            <p:ph idx="1"/>
          </p:nvPr>
        </p:nvPicPr>
        <p:blipFill rotWithShape="1">
          <a:blip r:embed="rId1">
            <a:extLst>
              <a:ext uri="{28A0092B-C50C-407E-A947-70E740481C1C}">
                <a14:useLocalDpi xmlns:a14="http://schemas.microsoft.com/office/drawing/2010/main" val="0"/>
              </a:ext>
            </a:extLst>
          </a:blip>
          <a:srcRect l="4136" t="18715" b="2395"/>
          <a:stretch>
            <a:fillRect/>
          </a:stretch>
        </p:blipFill>
        <p:spPr>
          <a:xfrm>
            <a:off x="304798" y="752230"/>
            <a:ext cx="11566771" cy="5777021"/>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剪枝搜索示意</a:t>
            </a:r>
            <a:endParaRPr lang="zh-CN" altLang="en-US" dirty="0"/>
          </a:p>
        </p:txBody>
      </p:sp>
      <p:pic>
        <p:nvPicPr>
          <p:cNvPr id="4" name="内容占位符 3"/>
          <p:cNvPicPr>
            <a:picLocks noGrp="1" noChangeAspect="1"/>
          </p:cNvPicPr>
          <p:nvPr>
            <p:ph idx="1"/>
          </p:nvPr>
        </p:nvPicPr>
        <p:blipFill rotWithShape="1">
          <a:blip r:embed="rId1">
            <a:extLst>
              <a:ext uri="{28A0092B-C50C-407E-A947-70E740481C1C}">
                <a14:useLocalDpi xmlns:a14="http://schemas.microsoft.com/office/drawing/2010/main" val="0"/>
              </a:ext>
            </a:extLst>
          </a:blip>
          <a:srcRect l="5459" t="19811" r="3002" b="2453"/>
          <a:stretch>
            <a:fillRect/>
          </a:stretch>
        </p:blipFill>
        <p:spPr>
          <a:xfrm>
            <a:off x="1228593" y="797169"/>
            <a:ext cx="9916146" cy="572011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剪枝搜索的算法描述</a:t>
            </a:r>
            <a:endParaRPr lang="zh-CN" altLang="en-US" dirty="0"/>
          </a:p>
        </p:txBody>
      </p:sp>
      <p:pic>
        <p:nvPicPr>
          <p:cNvPr id="5" name="Picture 3"/>
          <p:cNvPicPr>
            <a:picLocks noGrp="1" noChangeAspect="1" noChangeArrowheads="1"/>
          </p:cNvPicPr>
          <p:nvPr>
            <p:ph idx="1"/>
          </p:nvPr>
        </p:nvPicPr>
        <p:blipFill rotWithShape="1">
          <a:blip r:embed="rId1">
            <a:extLst>
              <a:ext uri="{28A0092B-C50C-407E-A947-70E740481C1C}">
                <a14:useLocalDpi xmlns:a14="http://schemas.microsoft.com/office/drawing/2010/main" val="0"/>
              </a:ext>
            </a:extLst>
          </a:blip>
          <a:srcRect l="3144" t="3130" r="37168" b="18478"/>
          <a:stretch>
            <a:fillRect/>
          </a:stretch>
        </p:blipFill>
        <p:spPr bwMode="auto">
          <a:xfrm>
            <a:off x="1943018" y="765689"/>
            <a:ext cx="7794952" cy="568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剪枝搜索的性质</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剪枝本身不影响算法输出结果</a:t>
                </a:r>
                <a:endParaRPr lang="zh-CN" altLang="en-US" dirty="0"/>
              </a:p>
              <a:p>
                <a:r>
                  <a:rPr lang="zh-CN" altLang="en-US" dirty="0"/>
                  <a:t>节点先后次序会影响剪枝效率</a:t>
                </a:r>
                <a:endParaRPr lang="en-US" altLang="zh-CN" dirty="0"/>
              </a:p>
              <a:p>
                <a:r>
                  <a:rPr lang="zh-CN" altLang="en-US" dirty="0"/>
                  <a:t>如果节点次序“恰到好处”，</a:t>
                </a:r>
                <a:r>
                  <a:rPr lang="en-US" altLang="zh-CN" dirty="0"/>
                  <a:t>Alpha-Beta</a:t>
                </a:r>
                <a:r>
                  <a:rPr lang="zh-CN" altLang="en-US" dirty="0"/>
                  <a:t>剪枝的时间复杂度为</a:t>
                </a:r>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sSup>
                      <m:sSupPr>
                        <m:ctrlPr>
                          <a:rPr lang="en-US" altLang="zh-CN" i="1" dirty="0" smtClean="0">
                            <a:latin typeface="Cambria Math" panose="02040503050406030204" pitchFamily="18" charset="0"/>
                          </a:rPr>
                        </m:ctrlPr>
                      </m:sSupPr>
                      <m:e>
                        <m:r>
                          <a:rPr lang="zh-CN" altLang="en-US" i="1" dirty="0">
                            <a:latin typeface="Cambria Math" panose="02040503050406030204" pitchFamily="18" charset="0"/>
                          </a:rPr>
                          <m:t>𝑏</m:t>
                        </m:r>
                      </m:e>
                      <m:sup>
                        <m:f>
                          <m:fPr>
                            <m:ctrlPr>
                              <a:rPr lang="en-US" altLang="zh-CN" i="1" dirty="0">
                                <a:latin typeface="Cambria Math" panose="02040503050406030204" pitchFamily="18" charset="0"/>
                              </a:rPr>
                            </m:ctrlPr>
                          </m:fPr>
                          <m:num>
                            <m:r>
                              <a:rPr lang="zh-CN" altLang="en-US" i="1" dirty="0">
                                <a:latin typeface="Cambria Math" panose="02040503050406030204" pitchFamily="18" charset="0"/>
                              </a:rPr>
                              <m:t>𝑚</m:t>
                            </m:r>
                          </m:num>
                          <m:den>
                            <m:r>
                              <a:rPr lang="en-US" altLang="zh-CN" i="1" dirty="0">
                                <a:latin typeface="Cambria Math" panose="02040503050406030204" pitchFamily="18" charset="0"/>
                              </a:rPr>
                              <m:t>2</m:t>
                            </m:r>
                          </m:den>
                        </m:f>
                      </m:sup>
                    </m:sSup>
                    <m:r>
                      <a:rPr lang="en-US" altLang="zh-CN" i="1" dirty="0" smtClean="0">
                        <a:latin typeface="Cambria Math" panose="02040503050406030204" pitchFamily="18" charset="0"/>
                      </a:rPr>
                      <m:t>)</m:t>
                    </m:r>
                  </m:oMath>
                </a14:m>
                <a:r>
                  <a:rPr lang="zh-CN" altLang="en-US" dirty="0"/>
                  <a:t>，最小最大搜索的时间复杂度为</a:t>
                </a:r>
                <a14:m>
                  <m:oMath xmlns:m="http://schemas.openxmlformats.org/officeDocument/2006/math">
                    <m:r>
                      <a:rPr lang="en-US" altLang="zh-CN" i="1" dirty="0" smtClean="0">
                        <a:latin typeface="Cambria Math" panose="02040503050406030204" pitchFamily="18" charset="0"/>
                      </a:rPr>
                      <m:t>𝑂</m:t>
                    </m:r>
                    <m:d>
                      <m:dPr>
                        <m:ctrlPr>
                          <a:rPr lang="en-US" altLang="zh-CN" i="1" dirty="0" smtClean="0">
                            <a:latin typeface="Cambria Math" panose="02040503050406030204" pitchFamily="18" charset="0"/>
                          </a:rPr>
                        </m:ctrlPr>
                      </m:dPr>
                      <m:e>
                        <m:sSup>
                          <m:sSupPr>
                            <m:ctrlPr>
                              <a:rPr lang="en-US" altLang="zh-CN" i="1" dirty="0" smtClean="0">
                                <a:latin typeface="Cambria Math" panose="02040503050406030204" pitchFamily="18" charset="0"/>
                              </a:rPr>
                            </m:ctrlPr>
                          </m:sSupPr>
                          <m:e>
                            <m:r>
                              <a:rPr lang="zh-CN" altLang="en-US" i="1" dirty="0">
                                <a:latin typeface="Cambria Math" panose="02040503050406030204" pitchFamily="18" charset="0"/>
                              </a:rPr>
                              <m:t>𝑏</m:t>
                            </m:r>
                          </m:e>
                          <m:sup>
                            <m:r>
                              <a:rPr lang="zh-CN" altLang="en-US" i="1" dirty="0">
                                <a:latin typeface="Cambria Math" panose="02040503050406030204" pitchFamily="18" charset="0"/>
                              </a:rPr>
                              <m:t>𝑚</m:t>
                            </m:r>
                          </m:sup>
                        </m:sSup>
                      </m:e>
                    </m:d>
                  </m:oMath>
                </a14:m>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394447" y="4610711"/>
              <a:ext cx="11159528" cy="975360"/>
            </p:xfrm>
            <a:graphic>
              <a:graphicData uri="http://schemas.openxmlformats.org/drawingml/2006/table">
                <a:tbl>
                  <a:tblPr firstRow="1" bandRow="1">
                    <a:tableStyleId>{5C22544A-7EE6-4342-B048-85BDC9FD1C3A}</a:tableStyleId>
                  </a:tblPr>
                  <a:tblGrid>
                    <a:gridCol w="1481245"/>
                    <a:gridCol w="9678283"/>
                  </a:tblGrid>
                  <a:tr h="318052">
                    <a:tc>
                      <a:txBody>
                        <a:bodyPr/>
                        <a:lstStyle/>
                        <a:p>
                          <a:pPr algn="ctr"/>
                          <a14:m>
                            <m:oMathPara xmlns:m="http://schemas.openxmlformats.org/officeDocument/2006/math">
                              <m:oMathParaPr>
                                <m:jc m:val="centerGroup"/>
                              </m:oMathParaPr>
                              <m:oMath xmlns:m="http://schemas.openxmlformats.org/officeDocument/2006/math">
                                <m:r>
                                  <a:rPr lang="en-US" sz="3200" b="1" i="1"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𝒃</m:t>
                                </m:r>
                              </m:oMath>
                            </m:oMathPara>
                          </a14:m>
                          <a:endParaRPr lang="zh-CN" sz="32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1" algn="l"/>
                          <a:r>
                            <a:rPr lang="zh-CN" sz="32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分支因子，即搜索树中每个节点最大的分支数目</a:t>
                          </a:r>
                          <a:endParaRPr lang="zh-CN" sz="32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8402">
                    <a:tc>
                      <a:txBody>
                        <a:bodyPr/>
                        <a:lstStyle/>
                        <a:p>
                          <a:pPr algn="ctr"/>
                          <a14:m>
                            <m:oMathPara xmlns:m="http://schemas.openxmlformats.org/officeDocument/2006/math">
                              <m:oMathParaPr>
                                <m:jc m:val="centerGroup"/>
                              </m:oMathParaPr>
                              <m:oMath xmlns:m="http://schemas.openxmlformats.org/officeDocument/2006/math">
                                <m:r>
                                  <a:rPr lang="en-US" sz="3200" b="1" i="1"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6" charset="0"/>
                                  </a:rPr>
                                  <m:t>𝒎</m:t>
                                </m:r>
                              </m:oMath>
                            </m:oMathPara>
                          </a14:m>
                          <a:endParaRPr lang="zh-CN" sz="32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1" algn="l"/>
                          <a:r>
                            <a:rPr lang="zh-CN" sz="32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搜索树中路径的最大可能长度</a:t>
                          </a:r>
                          <a:endParaRPr lang="zh-CN" sz="32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4" name="表格 3"/>
              <p:cNvGraphicFramePr>
                <a:graphicFrameLocks noGrp="1"/>
              </p:cNvGraphicFramePr>
              <p:nvPr/>
            </p:nvGraphicFramePr>
            <p:xfrm>
              <a:off x="394447" y="4610711"/>
              <a:ext cx="11159528" cy="975360"/>
            </p:xfrm>
            <a:graphic>
              <a:graphicData uri="http://schemas.openxmlformats.org/drawingml/2006/table">
                <a:tbl>
                  <a:tblPr firstRow="1" bandRow="1">
                    <a:tableStyleId>{5C22544A-7EE6-4342-B048-85BDC9FD1C3A}</a:tableStyleId>
                  </a:tblPr>
                  <a:tblGrid>
                    <a:gridCol w="1481245"/>
                    <a:gridCol w="9678283"/>
                  </a:tblGrid>
                  <a:tr h="48768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lvl="1" algn="l"/>
                          <a:r>
                            <a:rPr lang="zh-CN" sz="32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分支因子，即搜索树中每个节点最大的分支数目</a:t>
                          </a:r>
                          <a:endParaRPr lang="zh-CN" sz="32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8768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lvl="1" algn="l"/>
                          <a:r>
                            <a:rPr lang="zh-CN" sz="3200" b="1" kern="100" dirty="0">
                              <a:solidFill>
                                <a:srgbClr val="000000"/>
                              </a:solidFill>
                              <a:effectLst/>
                              <a:latin typeface="Times New Roman" panose="02020603050405020304" pitchFamily="16" charset="0"/>
                              <a:ea typeface="华文楷体" panose="02010600040101010101" pitchFamily="2" charset="-122"/>
                              <a:cs typeface="Times New Roman" panose="02020603050405020304" pitchFamily="16" charset="0"/>
                            </a:rPr>
                            <a:t>搜索树中路径的最大可能长度</a:t>
                          </a:r>
                          <a:endParaRPr lang="zh-CN" sz="3200" b="1" kern="100" dirty="0">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剪枝算法性能分析</a:t>
            </a:r>
            <a:endParaRPr lang="zh-CN" altLang="en-US" dirty="0"/>
          </a:p>
        </p:txBody>
      </p:sp>
      <p:pic>
        <p:nvPicPr>
          <p:cNvPr id="7" name="内容占位符 6"/>
          <p:cNvPicPr>
            <a:picLocks noGrp="1"/>
          </p:cNvPicPr>
          <p:nvPr>
            <p:ph idx="1"/>
          </p:nvPr>
        </p:nvPicPr>
        <p:blipFill>
          <a:blip r:embed="rId1"/>
          <a:stretch>
            <a:fillRect/>
          </a:stretch>
        </p:blipFill>
        <p:spPr>
          <a:xfrm>
            <a:off x="964041" y="795886"/>
            <a:ext cx="10058400" cy="4705350"/>
          </a:xfrm>
          <a:prstGeom prst="rect">
            <a:avLst/>
          </a:prstGeom>
        </p:spPr>
      </p:pic>
      <p:sp>
        <p:nvSpPr>
          <p:cNvPr id="8" name="矩形 7"/>
          <p:cNvSpPr/>
          <p:nvPr/>
        </p:nvSpPr>
        <p:spPr>
          <a:xfrm>
            <a:off x="461108" y="5374473"/>
            <a:ext cx="11066583" cy="954107"/>
          </a:xfrm>
          <a:prstGeom prst="rect">
            <a:avLst/>
          </a:prstGeom>
        </p:spPr>
        <p:txBody>
          <a:bodyPr wrap="square">
            <a:spAutoFit/>
          </a:bodyPr>
          <a:lstStyle/>
          <a:p>
            <a:r>
              <a:rPr lang="zh-CN" altLang="en-US" sz="2800" kern="100" dirty="0">
                <a:latin typeface="Times New Roman" panose="02020603050405020304" pitchFamily="16" charset="0"/>
                <a:ea typeface="华文楷体" panose="02010600040101010101" pitchFamily="2" charset="-122"/>
                <a:cs typeface="Times New Roman" panose="02020603050405020304" pitchFamily="16" charset="0"/>
              </a:rPr>
              <a:t>最优状况下的剪枝结果示意图，</a:t>
            </a:r>
            <a:r>
              <a:rPr lang="zh-CN" altLang="zh-CN" sz="2800" kern="100" dirty="0">
                <a:latin typeface="Times New Roman" panose="02020603050405020304" pitchFamily="16" charset="0"/>
                <a:ea typeface="华文楷体" panose="02010600040101010101" pitchFamily="2" charset="-122"/>
                <a:cs typeface="Times New Roman" panose="02020603050405020304" pitchFamily="16" charset="0"/>
              </a:rPr>
              <a:t>每一层最左端</a:t>
            </a:r>
            <a:r>
              <a:rPr lang="zh-CN" altLang="en-US" sz="2800" kern="100" dirty="0">
                <a:latin typeface="Times New Roman" panose="02020603050405020304" pitchFamily="16" charset="0"/>
                <a:ea typeface="华文楷体" panose="02010600040101010101" pitchFamily="2" charset="-122"/>
                <a:cs typeface="Times New Roman" panose="02020603050405020304" pitchFamily="16" charset="0"/>
              </a:rPr>
              <a:t>结点</a:t>
            </a:r>
            <a:r>
              <a:rPr lang="zh-CN" altLang="zh-CN" sz="2800" kern="100" dirty="0">
                <a:latin typeface="Times New Roman" panose="02020603050405020304" pitchFamily="16" charset="0"/>
                <a:ea typeface="华文楷体" panose="02010600040101010101" pitchFamily="2" charset="-122"/>
                <a:cs typeface="Times New Roman" panose="02020603050405020304" pitchFamily="16" charset="0"/>
              </a:rPr>
              <a:t>的所有孩子</a:t>
            </a:r>
            <a:r>
              <a:rPr lang="zh-CN" altLang="en-US" sz="2800" kern="100" dirty="0">
                <a:latin typeface="Times New Roman" panose="02020603050405020304" pitchFamily="16" charset="0"/>
                <a:ea typeface="华文楷体" panose="02010600040101010101" pitchFamily="2" charset="-122"/>
                <a:cs typeface="Times New Roman" panose="02020603050405020304" pitchFamily="16" charset="0"/>
              </a:rPr>
              <a:t>结点</a:t>
            </a:r>
            <a:r>
              <a:rPr lang="zh-CN" altLang="zh-CN" sz="2800" kern="100" dirty="0">
                <a:latin typeface="Times New Roman" panose="02020603050405020304" pitchFamily="16" charset="0"/>
                <a:ea typeface="华文楷体" panose="02010600040101010101" pitchFamily="2" charset="-122"/>
                <a:cs typeface="Times New Roman" panose="02020603050405020304" pitchFamily="16" charset="0"/>
              </a:rPr>
              <a:t>均被访问，其他节点仅有最左端孩子</a:t>
            </a:r>
            <a:r>
              <a:rPr lang="zh-CN" altLang="en-US" sz="2800" kern="100" dirty="0">
                <a:latin typeface="Times New Roman" panose="02020603050405020304" pitchFamily="16" charset="0"/>
                <a:ea typeface="华文楷体" panose="02010600040101010101" pitchFamily="2" charset="-122"/>
                <a:cs typeface="Times New Roman" panose="02020603050405020304" pitchFamily="16" charset="0"/>
              </a:rPr>
              <a:t>结点</a:t>
            </a:r>
            <a:r>
              <a:rPr lang="zh-CN" altLang="zh-CN" sz="2800" kern="100" dirty="0">
                <a:latin typeface="Times New Roman" panose="02020603050405020304" pitchFamily="16" charset="0"/>
                <a:ea typeface="华文楷体" panose="02010600040101010101" pitchFamily="2" charset="-122"/>
                <a:cs typeface="Times New Roman" panose="02020603050405020304" pitchFamily="16" charset="0"/>
              </a:rPr>
              <a:t>被访问、其他孩子</a:t>
            </a:r>
            <a:r>
              <a:rPr lang="zh-CN" altLang="en-US" sz="2800" kern="100" dirty="0">
                <a:latin typeface="Times New Roman" panose="02020603050405020304" pitchFamily="16" charset="0"/>
                <a:ea typeface="华文楷体" panose="02010600040101010101" pitchFamily="2" charset="-122"/>
                <a:cs typeface="Times New Roman" panose="02020603050405020304" pitchFamily="16" charset="0"/>
              </a:rPr>
              <a:t>结点</a:t>
            </a:r>
            <a:r>
              <a:rPr lang="zh-CN" altLang="zh-CN" sz="2800" kern="100" dirty="0">
                <a:latin typeface="Times New Roman" panose="02020603050405020304" pitchFamily="16" charset="0"/>
                <a:ea typeface="华文楷体" panose="02010600040101010101" pitchFamily="2" charset="-122"/>
                <a:cs typeface="Times New Roman" panose="02020603050405020304" pitchFamily="16" charset="0"/>
              </a:rPr>
              <a:t>被剪枝。</a:t>
            </a:r>
            <a:endParaRPr lang="zh-CN" altLang="en-US" sz="2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剪枝算法性能分析</a:t>
            </a:r>
            <a:endParaRPr lang="zh-CN" altLang="en-US" dirty="0"/>
          </a:p>
        </p:txBody>
      </p:sp>
      <p:sp>
        <p:nvSpPr>
          <p:cNvPr id="3" name="内容占位符 2"/>
          <p:cNvSpPr>
            <a:spLocks noGrp="1"/>
          </p:cNvSpPr>
          <p:nvPr>
            <p:ph idx="1"/>
          </p:nvPr>
        </p:nvSpPr>
        <p:spPr/>
        <p:txBody>
          <a:bodyPr>
            <a:normAutofit/>
          </a:bodyPr>
          <a:lstStyle/>
          <a:p>
            <a:r>
              <a:rPr lang="zh-CN" altLang="en-US" dirty="0"/>
              <a:t>观察：如果一个节点导致了其兄弟节点被剪枝，可知其孩子节点必然被扩展</a:t>
            </a:r>
            <a:endParaRPr lang="zh-CN" altLang="en-US" dirty="0"/>
          </a:p>
        </p:txBody>
      </p:sp>
      <p:pic>
        <p:nvPicPr>
          <p:cNvPr id="5" name="图片 4"/>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8431" y="1438031"/>
            <a:ext cx="10300677" cy="4094182"/>
          </a:xfrm>
          <a:prstGeom prst="rect">
            <a:avLst/>
          </a:prstGeom>
          <a:noFill/>
        </p:spPr>
      </p:pic>
      <mc:AlternateContent xmlns:mc="http://schemas.openxmlformats.org/markup-compatibility/2006">
        <mc:Choice xmlns:a14="http://schemas.microsoft.com/office/drawing/2010/main" Requires="a14">
          <p:sp>
            <p:nvSpPr>
              <p:cNvPr id="8" name="矩形 7"/>
              <p:cNvSpPr/>
              <p:nvPr/>
            </p:nvSpPr>
            <p:spPr>
              <a:xfrm>
                <a:off x="256298" y="5652792"/>
                <a:ext cx="11255764" cy="830997"/>
              </a:xfrm>
              <a:prstGeom prst="rect">
                <a:avLst/>
              </a:prstGeom>
            </p:spPr>
            <p:txBody>
              <a:bodyPr wrap="square">
                <a:spAutoFit/>
              </a:bodyPr>
              <a:lstStyle/>
              <a:p>
                <a14:m>
                  <m:oMath xmlns:m="http://schemas.openxmlformats.org/officeDocument/2006/math">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𝜅</m:t>
                        </m:r>
                      </m:e>
                      <m:sub>
                        <m:r>
                          <a:rPr lang="en-US" altLang="zh-CN" sz="2400" i="1" dirty="0">
                            <a:latin typeface="Cambria Math" panose="02040503050406030204" pitchFamily="18" charset="0"/>
                          </a:rPr>
                          <m:t>11</m:t>
                        </m:r>
                      </m:sub>
                    </m:sSub>
                  </m:oMath>
                </a14:m>
                <a:r>
                  <a:rPr lang="zh-CN" altLang="en-US" sz="2400" dirty="0"/>
                  <a:t>和</a:t>
                </a:r>
                <a14:m>
                  <m:oMath xmlns:m="http://schemas.openxmlformats.org/officeDocument/2006/math">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𝜅</m:t>
                        </m:r>
                      </m:e>
                      <m:sub>
                        <m:r>
                          <a:rPr lang="en-US" altLang="zh-CN" sz="2400" i="1" dirty="0">
                            <a:latin typeface="Cambria Math" panose="02040503050406030204" pitchFamily="18" charset="0"/>
                          </a:rPr>
                          <m:t>21</m:t>
                        </m:r>
                      </m:sub>
                    </m:sSub>
                  </m:oMath>
                </a14:m>
                <a:r>
                  <a:rPr lang="zh-CN" altLang="en-US" sz="2400" dirty="0"/>
                  <a:t>两个节点分别导致了其右端的兄弟被剪枝，于是可以肯定</a:t>
                </a:r>
                <a14:m>
                  <m:oMath xmlns:m="http://schemas.openxmlformats.org/officeDocument/2006/math">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𝜅</m:t>
                        </m:r>
                      </m:e>
                      <m:sub>
                        <m:r>
                          <a:rPr lang="en-US" altLang="zh-CN" sz="2400" i="1" dirty="0">
                            <a:latin typeface="Cambria Math" panose="02040503050406030204" pitchFamily="18" charset="0"/>
                          </a:rPr>
                          <m:t>11</m:t>
                        </m:r>
                      </m:sub>
                    </m:sSub>
                  </m:oMath>
                </a14:m>
                <a:r>
                  <a:rPr lang="zh-CN" altLang="en-US" sz="2400" dirty="0"/>
                  <a:t>和</a:t>
                </a:r>
                <a14:m>
                  <m:oMath xmlns:m="http://schemas.openxmlformats.org/officeDocument/2006/math">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𝜅</m:t>
                        </m:r>
                      </m:e>
                      <m:sub>
                        <m:r>
                          <a:rPr lang="en-US" altLang="zh-CN" sz="2400" i="1" dirty="0">
                            <a:latin typeface="Cambria Math" panose="02040503050406030204" pitchFamily="18" charset="0"/>
                          </a:rPr>
                          <m:t>21</m:t>
                        </m:r>
                      </m:sub>
                    </m:sSub>
                  </m:oMath>
                </a14:m>
                <a:r>
                  <a:rPr lang="zh-CN" altLang="en-US" sz="2400" dirty="0"/>
                  <a:t>全部孩子节点必然被扩展。</a:t>
                </a:r>
                <a:endParaRPr lang="zh-CN" altLang="en-US" sz="2400" dirty="0"/>
              </a:p>
            </p:txBody>
          </p:sp>
        </mc:Choice>
        <mc:Fallback>
          <p:sp>
            <p:nvSpPr>
              <p:cNvPr id="8" name="矩形 7"/>
              <p:cNvSpPr>
                <a:spLocks noRot="1" noChangeAspect="1" noMove="1" noResize="1" noEditPoints="1" noAdjustHandles="1" noChangeArrowheads="1" noChangeShapeType="1" noTextEdit="1"/>
              </p:cNvSpPr>
              <p:nvPr/>
            </p:nvSpPr>
            <p:spPr>
              <a:xfrm>
                <a:off x="256298" y="5652792"/>
                <a:ext cx="11255764" cy="830997"/>
              </a:xfrm>
              <a:prstGeom prst="rect">
                <a:avLst/>
              </a:prstGeom>
              <a:blipFill rotWithShape="1">
                <a:blip r:embed="rId2"/>
                <a:stretch>
                  <a:fillRect l="-3" t="-3" r="1" b="53"/>
                </a:stretch>
              </a:blipFill>
            </p:spPr>
            <p:txBody>
              <a:bodyPr/>
              <a:lstStyle/>
              <a:p>
                <a:r>
                  <a:rPr lang="zh-CN" alt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剪枝算法性能分析</a:t>
            </a:r>
            <a:endParaRPr lang="zh-CN" altLang="en-US" dirty="0"/>
          </a:p>
        </p:txBody>
      </p:sp>
      <p:sp>
        <p:nvSpPr>
          <p:cNvPr id="5" name="内容占位符 4"/>
          <p:cNvSpPr>
            <a:spLocks noGrp="1"/>
          </p:cNvSpPr>
          <p:nvPr>
            <p:ph idx="1"/>
          </p:nvPr>
        </p:nvSpPr>
        <p:spPr>
          <a:xfrm>
            <a:off x="394448" y="789709"/>
            <a:ext cx="6678476" cy="5905661"/>
          </a:xfrm>
        </p:spPr>
        <p:txBody>
          <a:bodyPr/>
          <a:lstStyle/>
          <a:p>
            <a:r>
              <a:rPr lang="zh-CN" altLang="en-US" dirty="0"/>
              <a:t>不妨假设</a:t>
            </a:r>
            <a:r>
              <a:rPr lang="en-US" altLang="zh-CN" dirty="0"/>
              <a:t>A</a:t>
            </a:r>
            <a:r>
              <a:rPr lang="zh-CN" altLang="en-US" dirty="0"/>
              <a:t>结点为</a:t>
            </a:r>
            <a:r>
              <a:rPr lang="en-US" altLang="zh-CN" dirty="0"/>
              <a:t>MAX</a:t>
            </a:r>
            <a:r>
              <a:rPr lang="zh-CN" altLang="en-US" dirty="0"/>
              <a:t>节点。</a:t>
            </a:r>
            <a:endParaRPr lang="en-US" altLang="zh-CN" dirty="0"/>
          </a:p>
          <a:p>
            <a:pPr lvl="1"/>
            <a:r>
              <a:rPr lang="zh-CN" altLang="en-US" dirty="0"/>
              <a:t>假设节点</a:t>
            </a:r>
            <a:r>
              <a:rPr lang="en-US" altLang="zh-CN" dirty="0"/>
              <a:t>A</a:t>
            </a:r>
            <a:r>
              <a:rPr lang="zh-CN" altLang="en-US" dirty="0"/>
              <a:t>对应的初值是</a:t>
            </a:r>
            <a:r>
              <a:rPr lang="en-US" altLang="zh-CN" dirty="0"/>
              <a:t> [α, β]</a:t>
            </a:r>
            <a:endParaRPr lang="en-US" altLang="zh-CN" dirty="0"/>
          </a:p>
          <a:p>
            <a:pPr lvl="1"/>
            <a:r>
              <a:rPr lang="zh-CN" altLang="en-US" dirty="0"/>
              <a:t>如果</a:t>
            </a:r>
            <a:r>
              <a:rPr lang="en-US" altLang="zh-CN" dirty="0"/>
              <a:t>A</a:t>
            </a:r>
            <a:r>
              <a:rPr lang="zh-CN" altLang="en-US" dirty="0"/>
              <a:t>的孩子结点</a:t>
            </a:r>
            <a:r>
              <a:rPr lang="en-US" altLang="zh-CN" dirty="0"/>
              <a:t>B</a:t>
            </a:r>
            <a:r>
              <a:rPr lang="zh-CN" altLang="en-US" dirty="0"/>
              <a:t>导致了</a:t>
            </a:r>
            <a:r>
              <a:rPr lang="en-US" altLang="zh-CN" dirty="0"/>
              <a:t>B</a:t>
            </a:r>
            <a:r>
              <a:rPr lang="zh-CN" altLang="en-US" dirty="0"/>
              <a:t>右端的兄弟结点被剪枝。由于剪枝直到</a:t>
            </a:r>
            <a:r>
              <a:rPr lang="en-US" altLang="zh-CN" dirty="0"/>
              <a:t>B</a:t>
            </a:r>
            <a:r>
              <a:rPr lang="zh-CN" altLang="en-US" dirty="0"/>
              <a:t>的收益分数计算完后才发生，可知结点</a:t>
            </a:r>
            <a:r>
              <a:rPr lang="en-US" altLang="zh-CN" dirty="0"/>
              <a:t>B</a:t>
            </a:r>
            <a:r>
              <a:rPr lang="zh-CN" altLang="en-US" dirty="0"/>
              <a:t>必然是</a:t>
            </a:r>
            <a:r>
              <a:rPr lang="en-US" altLang="zh-CN" dirty="0"/>
              <a:t>A</a:t>
            </a:r>
            <a:r>
              <a:rPr lang="zh-CN" altLang="en-US" dirty="0"/>
              <a:t>已扩展孩子结点中收益分数最大的结点；同时根据剪枝的发生条件，可知</a:t>
            </a:r>
            <a:r>
              <a:rPr lang="en-US" altLang="zh-CN" dirty="0"/>
              <a:t>B</a:t>
            </a:r>
            <a:r>
              <a:rPr lang="zh-CN" altLang="en-US" dirty="0"/>
              <a:t>的收益分数</a:t>
            </a:r>
            <a:r>
              <a:rPr lang="en-US" altLang="zh-CN" dirty="0"/>
              <a:t>α'</a:t>
            </a:r>
            <a:r>
              <a:rPr lang="zh-CN" altLang="en-US" dirty="0"/>
              <a:t>必然满足𝛼</a:t>
            </a:r>
            <a:r>
              <a:rPr lang="en-US" altLang="zh-CN" dirty="0"/>
              <a:t>′&gt;</a:t>
            </a:r>
            <a:r>
              <a:rPr lang="zh-CN" altLang="en-US" dirty="0"/>
              <a:t>𝛽。</a:t>
            </a:r>
            <a:endParaRPr lang="zh-CN" altLang="en-US" dirty="0"/>
          </a:p>
        </p:txBody>
      </p:sp>
      <p:pic>
        <p:nvPicPr>
          <p:cNvPr id="6" name="内容占位符 3"/>
          <p:cNvPicPr/>
          <p:nvPr/>
        </p:nvPicPr>
        <p:blipFill rotWithShape="1">
          <a:blip r:embed="rId1" cstate="print">
            <a:extLst>
              <a:ext uri="{28A0092B-C50C-407E-A947-70E740481C1C}">
                <a14:useLocalDpi xmlns:a14="http://schemas.microsoft.com/office/drawing/2010/main" val="0"/>
              </a:ext>
            </a:extLst>
          </a:blip>
          <a:srcRect t="34909" r="57206"/>
          <a:stretch>
            <a:fillRect/>
          </a:stretch>
        </p:blipFill>
        <p:spPr bwMode="auto">
          <a:xfrm>
            <a:off x="7252677" y="992553"/>
            <a:ext cx="4712677" cy="3087077"/>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剪枝算法性能分析</a:t>
            </a:r>
            <a:endParaRPr lang="zh-CN" altLang="en-US" dirty="0"/>
          </a:p>
        </p:txBody>
      </p:sp>
      <p:sp>
        <p:nvSpPr>
          <p:cNvPr id="5" name="内容占位符 4"/>
          <p:cNvSpPr>
            <a:spLocks noGrp="1"/>
          </p:cNvSpPr>
          <p:nvPr>
            <p:ph idx="1"/>
          </p:nvPr>
        </p:nvSpPr>
        <p:spPr>
          <a:xfrm>
            <a:off x="394448" y="789709"/>
            <a:ext cx="6678476" cy="5905661"/>
          </a:xfrm>
        </p:spPr>
        <p:txBody>
          <a:bodyPr>
            <a:normAutofit fontScale="85000" lnSpcReduction="10000"/>
          </a:bodyPr>
          <a:lstStyle/>
          <a:p>
            <a:r>
              <a:rPr lang="zh-CN" altLang="en-US" dirty="0"/>
              <a:t>不妨假设</a:t>
            </a:r>
            <a:r>
              <a:rPr lang="en-US" altLang="zh-CN" dirty="0"/>
              <a:t>A</a:t>
            </a:r>
            <a:r>
              <a:rPr lang="zh-CN" altLang="en-US" dirty="0"/>
              <a:t>结点为</a:t>
            </a:r>
            <a:r>
              <a:rPr lang="en-US" altLang="zh-CN" dirty="0"/>
              <a:t>MAX</a:t>
            </a:r>
            <a:r>
              <a:rPr lang="zh-CN" altLang="en-US" dirty="0"/>
              <a:t>节点。</a:t>
            </a:r>
            <a:endParaRPr lang="en-US" altLang="zh-CN" dirty="0"/>
          </a:p>
          <a:p>
            <a:pPr lvl="1"/>
            <a:r>
              <a:rPr lang="zh-CN" altLang="en-US" dirty="0"/>
              <a:t>假设扩展结点</a:t>
            </a:r>
            <a:r>
              <a:rPr lang="en-US" altLang="zh-CN" dirty="0"/>
              <a:t>B</a:t>
            </a:r>
            <a:r>
              <a:rPr lang="zh-CN" altLang="en-US" dirty="0"/>
              <a:t>时的上下界为</a:t>
            </a:r>
            <a:r>
              <a:rPr lang="en-US" altLang="zh-CN" dirty="0"/>
              <a:t>[</a:t>
            </a:r>
            <a:r>
              <a:rPr lang="zh-CN" altLang="en-US" dirty="0"/>
              <a:t>𝛼</a:t>
            </a:r>
            <a:r>
              <a:rPr lang="en-US" altLang="zh-CN" dirty="0"/>
              <a:t>′′,</a:t>
            </a:r>
            <a:r>
              <a:rPr lang="zh-CN" altLang="en-US" dirty="0"/>
              <a:t>𝛽</a:t>
            </a:r>
            <a:r>
              <a:rPr lang="en-US" altLang="zh-CN" dirty="0"/>
              <a:t>]</a:t>
            </a:r>
            <a:r>
              <a:rPr lang="zh-CN" altLang="en-US" dirty="0"/>
              <a:t>，其中𝛼</a:t>
            </a:r>
            <a:r>
              <a:rPr lang="en-US" altLang="zh-CN" dirty="0"/>
              <a:t>′′</a:t>
            </a:r>
            <a:r>
              <a:rPr lang="zh-CN" altLang="en-US" dirty="0"/>
              <a:t>来自结点</a:t>
            </a:r>
            <a:r>
              <a:rPr lang="en-US" altLang="zh-CN" dirty="0"/>
              <a:t>B</a:t>
            </a:r>
            <a:r>
              <a:rPr lang="zh-CN" altLang="en-US" dirty="0"/>
              <a:t>被扩展时结点</a:t>
            </a:r>
            <a:r>
              <a:rPr lang="en-US" altLang="zh-CN" dirty="0"/>
              <a:t>A</a:t>
            </a:r>
            <a:r>
              <a:rPr lang="zh-CN" altLang="en-US" dirty="0"/>
              <a:t>的下界</a:t>
            </a:r>
            <a:r>
              <a:rPr lang="en-US" altLang="zh-CN" dirty="0"/>
              <a:t>alpha</a:t>
            </a:r>
            <a:r>
              <a:rPr lang="zh-CN" altLang="en-US" dirty="0"/>
              <a:t>。根据假设，</a:t>
            </a:r>
            <a:r>
              <a:rPr lang="en-US" altLang="zh-CN" dirty="0"/>
              <a:t>B</a:t>
            </a:r>
            <a:r>
              <a:rPr lang="zh-CN" altLang="en-US" dirty="0"/>
              <a:t>结点至少有一个孩子结点</a:t>
            </a:r>
            <a:r>
              <a:rPr lang="en-US" altLang="zh-CN" dirty="0"/>
              <a:t>(C</a:t>
            </a:r>
            <a:r>
              <a:rPr lang="zh-CN" altLang="en-US" dirty="0"/>
              <a:t>结点</a:t>
            </a:r>
            <a:r>
              <a:rPr lang="en-US" altLang="zh-CN" dirty="0"/>
              <a:t>)</a:t>
            </a:r>
            <a:r>
              <a:rPr lang="zh-CN" altLang="en-US" dirty="0"/>
              <a:t>被扩展，因此𝛼</a:t>
            </a:r>
            <a:r>
              <a:rPr lang="en-US" altLang="zh-CN" dirty="0"/>
              <a:t>′′≤</a:t>
            </a:r>
            <a:r>
              <a:rPr lang="zh-CN" altLang="en-US" dirty="0"/>
              <a:t>𝛽，同时又根据𝛼</a:t>
            </a:r>
            <a:r>
              <a:rPr lang="en-US" altLang="zh-CN" dirty="0"/>
              <a:t>′&gt;</a:t>
            </a:r>
            <a:r>
              <a:rPr lang="zh-CN" altLang="en-US" dirty="0"/>
              <a:t>𝛽，因此推出𝛼</a:t>
            </a:r>
            <a:r>
              <a:rPr lang="en-US" altLang="zh-CN" dirty="0"/>
              <a:t>′′&lt;</a:t>
            </a:r>
            <a:r>
              <a:rPr lang="zh-CN" altLang="en-US" dirty="0"/>
              <a:t>𝛼</a:t>
            </a:r>
            <a:r>
              <a:rPr lang="en-US" altLang="zh-CN" dirty="0"/>
              <a:t>′</a:t>
            </a:r>
            <a:r>
              <a:rPr lang="zh-CN" altLang="en-US" dirty="0"/>
              <a:t>。如果结点</a:t>
            </a:r>
            <a:r>
              <a:rPr lang="en-US" altLang="zh-CN" dirty="0"/>
              <a:t>C</a:t>
            </a:r>
            <a:r>
              <a:rPr lang="zh-CN" altLang="en-US" dirty="0"/>
              <a:t>导致</a:t>
            </a:r>
            <a:r>
              <a:rPr lang="en-US" altLang="zh-CN" dirty="0"/>
              <a:t>B</a:t>
            </a:r>
            <a:r>
              <a:rPr lang="zh-CN" altLang="en-US" dirty="0"/>
              <a:t>的其余子结点被剪枝，仿照对结点</a:t>
            </a:r>
            <a:r>
              <a:rPr lang="en-US" altLang="zh-CN" dirty="0"/>
              <a:t>B</a:t>
            </a:r>
            <a:r>
              <a:rPr lang="zh-CN" altLang="en-US" dirty="0"/>
              <a:t>的分析，可知结点</a:t>
            </a:r>
            <a:r>
              <a:rPr lang="en-US" altLang="zh-CN" dirty="0"/>
              <a:t>C</a:t>
            </a:r>
            <a:r>
              <a:rPr lang="zh-CN" altLang="en-US" dirty="0"/>
              <a:t>是结点</a:t>
            </a:r>
            <a:r>
              <a:rPr lang="en-US" altLang="zh-CN" dirty="0"/>
              <a:t>B</a:t>
            </a:r>
            <a:r>
              <a:rPr lang="zh-CN" altLang="en-US" dirty="0"/>
              <a:t>已扩展子结点中收益分数最小的一个。于是，结点</a:t>
            </a:r>
            <a:r>
              <a:rPr lang="en-US" altLang="zh-CN" dirty="0"/>
              <a:t>B</a:t>
            </a:r>
            <a:r>
              <a:rPr lang="zh-CN" altLang="en-US" dirty="0"/>
              <a:t>的收益分数必然是结点</a:t>
            </a:r>
            <a:r>
              <a:rPr lang="en-US" altLang="zh-CN" dirty="0"/>
              <a:t>C</a:t>
            </a:r>
            <a:r>
              <a:rPr lang="zh-CN" altLang="en-US" dirty="0"/>
              <a:t>的收益分数，即</a:t>
            </a:r>
            <a:r>
              <a:rPr lang="en-US" altLang="zh-CN" dirty="0"/>
              <a:t>minimax(</a:t>
            </a:r>
            <a:r>
              <a:rPr lang="zh-CN" altLang="en-US" dirty="0"/>
              <a:t>𝐶</a:t>
            </a:r>
            <a:r>
              <a:rPr lang="en-US" altLang="zh-CN" dirty="0"/>
              <a:t>)= minimax(</a:t>
            </a:r>
            <a:r>
              <a:rPr lang="zh-CN" altLang="en-US" dirty="0"/>
              <a:t>𝐵</a:t>
            </a:r>
            <a:r>
              <a:rPr lang="en-US" altLang="zh-CN" dirty="0"/>
              <a:t>)=α′</a:t>
            </a:r>
            <a:r>
              <a:rPr lang="zh-CN" altLang="en-US" dirty="0"/>
              <a:t>，同时</a:t>
            </a:r>
            <a:r>
              <a:rPr lang="en-US" altLang="zh-CN" dirty="0"/>
              <a:t>C</a:t>
            </a:r>
            <a:r>
              <a:rPr lang="zh-CN" altLang="en-US" dirty="0"/>
              <a:t>的收益分数必然满足𝛼</a:t>
            </a:r>
            <a:r>
              <a:rPr lang="en-US" altLang="zh-CN" dirty="0"/>
              <a:t>′&lt;</a:t>
            </a:r>
            <a:r>
              <a:rPr lang="zh-CN" altLang="en-US" dirty="0"/>
              <a:t>𝛼</a:t>
            </a:r>
            <a:r>
              <a:rPr lang="en-US" altLang="zh-CN" dirty="0"/>
              <a:t>′′</a:t>
            </a:r>
            <a:r>
              <a:rPr lang="zh-CN" altLang="en-US" dirty="0"/>
              <a:t>，该式与前面的不等式矛盾。</a:t>
            </a:r>
            <a:endParaRPr lang="en-US" altLang="zh-CN" dirty="0"/>
          </a:p>
        </p:txBody>
      </p:sp>
      <p:pic>
        <p:nvPicPr>
          <p:cNvPr id="6" name="内容占位符 3"/>
          <p:cNvPicPr/>
          <p:nvPr/>
        </p:nvPicPr>
        <p:blipFill rotWithShape="1">
          <a:blip r:embed="rId1" cstate="print">
            <a:extLst>
              <a:ext uri="{28A0092B-C50C-407E-A947-70E740481C1C}">
                <a14:useLocalDpi xmlns:a14="http://schemas.microsoft.com/office/drawing/2010/main" val="0"/>
              </a:ext>
            </a:extLst>
          </a:blip>
          <a:srcRect t="34909" r="57206"/>
          <a:stretch>
            <a:fillRect/>
          </a:stretch>
        </p:blipFill>
        <p:spPr bwMode="auto">
          <a:xfrm>
            <a:off x="7252677" y="992553"/>
            <a:ext cx="4712677" cy="3087077"/>
          </a:xfrm>
          <a:prstGeom prst="rect">
            <a:avLst/>
          </a:prstGeom>
          <a:noFill/>
        </p:spPr>
      </p:pic>
      <p:sp>
        <p:nvSpPr>
          <p:cNvPr id="3" name="矩形 2"/>
          <p:cNvSpPr/>
          <p:nvPr/>
        </p:nvSpPr>
        <p:spPr>
          <a:xfrm>
            <a:off x="7182339" y="4223299"/>
            <a:ext cx="4712677" cy="2246769"/>
          </a:xfrm>
          <a:prstGeom prst="rect">
            <a:avLst/>
          </a:prstGeom>
        </p:spPr>
        <p:txBody>
          <a:bodyPr wrap="square">
            <a:spAutoFit/>
          </a:bodyPr>
          <a:lstStyle/>
          <a:p>
            <a:r>
              <a:rPr lang="zh-CN" altLang="en-US" sz="2800" b="1" dirty="0">
                <a:solidFill>
                  <a:schemeClr val="tx2">
                    <a:lumMod val="60000"/>
                    <a:lumOff val="40000"/>
                  </a:schemeClr>
                </a:solidFill>
                <a:latin typeface="华文楷体" panose="02010600040101010101" pitchFamily="2" charset="-122"/>
                <a:ea typeface="华文楷体" panose="02010600040101010101" pitchFamily="2" charset="-122"/>
              </a:rPr>
              <a:t>由此不难归纳出结论：如果某个结点导致了其右侧兄弟结点被剪枝，那么该节点的所有孩子结点必然已被全部扩展</a:t>
            </a:r>
            <a:endParaRPr lang="zh-CN" alt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4381500" y="476250"/>
            <a:ext cx="3429000" cy="2143125"/>
          </a:xfrm>
          <a:prstGeom prst="rect">
            <a:avLst/>
          </a:prstGeom>
          <a:noFill/>
        </p:spPr>
        <p:txBody>
          <a:bodyPr wrap="square" rtlCol="0" anchor="ctr" anchorCtr="0">
            <a:noAutofit/>
          </a:bodyPr>
          <a:p>
            <a:pPr lvl="0" algn="l">
              <a:buNone/>
            </a:pPr>
            <a:r>
              <a:rPr lang="en-US" altLang="zh-CN" sz="1950">
                <a:solidFill>
                  <a:srgbClr val="000000"/>
                </a:solidFill>
                <a:latin typeface="微软雅黑" panose="020B0503020204020204" charset="-122"/>
                <a:ea typeface="微软雅黑" panose="020B0503020204020204" charset="-122"/>
              </a:rPr>
              <a:t>6. </a:t>
            </a:r>
            <a:r>
              <a:rPr lang="zh-CN" altLang="en-US" sz="1950">
                <a:solidFill>
                  <a:srgbClr val="000000"/>
                </a:solidFill>
                <a:latin typeface="微软雅黑" panose="020B0503020204020204" charset="-122"/>
                <a:ea typeface="微软雅黑" panose="020B0503020204020204" charset="-122"/>
              </a:rPr>
              <a:t>因果分析可被层次化表述为三个层次，即 </a:t>
            </a:r>
            <a:r>
              <a:rPr lang="zh-CN" altLang="en-US" sz="1950">
                <a:solidFill>
                  <a:srgbClr val="639EF4"/>
                </a:solidFill>
                <a:latin typeface="微软雅黑" panose="020B0503020204020204" charset="-122"/>
                <a:ea typeface="微软雅黑" panose="020B0503020204020204" charset="-122"/>
              </a:rPr>
              <a:t>[填空1]</a:t>
            </a:r>
            <a:r>
              <a:rPr lang="zh-CN" altLang="en-US" sz="1950">
                <a:solidFill>
                  <a:srgbClr val="000000"/>
                </a:solidFill>
                <a:latin typeface="微软雅黑" panose="020B0503020204020204" charset="-122"/>
                <a:ea typeface="微软雅黑" panose="020B0503020204020204" charset="-122"/>
              </a:rPr>
              <a:t> 、 </a:t>
            </a:r>
            <a:r>
              <a:rPr lang="zh-CN" altLang="en-US" sz="1950">
                <a:solidFill>
                  <a:srgbClr val="639EF4"/>
                </a:solidFill>
                <a:latin typeface="微软雅黑" panose="020B0503020204020204" charset="-122"/>
                <a:ea typeface="微软雅黑" panose="020B0503020204020204" charset="-122"/>
              </a:rPr>
              <a:t>[填空2]</a:t>
            </a:r>
            <a:r>
              <a:rPr lang="zh-CN" altLang="en-US" sz="1950">
                <a:solidFill>
                  <a:srgbClr val="000000"/>
                </a:solidFill>
                <a:latin typeface="微软雅黑" panose="020B0503020204020204" charset="-122"/>
                <a:ea typeface="微软雅黑" panose="020B0503020204020204" charset="-122"/>
              </a:rPr>
              <a:t> 、 </a:t>
            </a:r>
            <a:r>
              <a:rPr lang="zh-CN" altLang="en-US" sz="1950">
                <a:solidFill>
                  <a:srgbClr val="639EF4"/>
                </a:solidFill>
                <a:latin typeface="微软雅黑" panose="020B0503020204020204" charset="-122"/>
                <a:ea typeface="微软雅黑" panose="020B0503020204020204" charset="-122"/>
              </a:rPr>
              <a:t>[填空3]</a:t>
            </a:r>
            <a:r>
              <a:rPr lang="zh-CN" altLang="en-US" sz="1950">
                <a:solidFill>
                  <a:srgbClr val="000000"/>
                </a:solidFill>
                <a:latin typeface="微软雅黑" panose="020B0503020204020204" charset="-122"/>
                <a:ea typeface="微软雅黑" panose="020B0503020204020204" charset="-122"/>
              </a:rPr>
              <a:t> 。</a:t>
            </a:r>
            <a:endParaRPr lang="zh-CN" altLang="en-US" sz="1950">
              <a:solidFill>
                <a:srgbClr val="000000"/>
              </a:solidFill>
              <a:latin typeface="微软雅黑" panose="020B0503020204020204" charset="-122"/>
              <a:ea typeface="微软雅黑" panose="020B0503020204020204" charset="-122"/>
            </a:endParaRPr>
          </a:p>
        </p:txBody>
      </p:sp>
      <p:sp>
        <p:nvSpPr>
          <p:cNvPr id="9" name="矩形 8"/>
          <p:cNvSpPr/>
          <p:nvPr>
            <p:custDataLst>
              <p:tags r:id="rId2"/>
            </p:custDataLst>
          </p:nvPr>
        </p:nvSpPr>
        <p:spPr>
          <a:xfrm>
            <a:off x="3952875" y="6203156"/>
            <a:ext cx="4286250" cy="357188"/>
          </a:xfrm>
          <a:prstGeom prst="rect">
            <a:avLst/>
          </a:prstGeom>
          <a:solidFill>
            <a:srgbClr val="FBFA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p>
            <a:pPr lvl="0" algn="l">
              <a:buNone/>
            </a:pPr>
            <a:r>
              <a:rPr lang="zh-CN" altLang="en-US" sz="1125">
                <a:solidFill>
                  <a:srgbClr val="F84F41"/>
                </a:solidFill>
                <a:latin typeface="微软雅黑" panose="020B0503020204020204" charset="-122"/>
                <a:ea typeface="微软雅黑" panose="020B0503020204020204" charset="-122"/>
                <a:cs typeface="微软雅黑" panose="020B0503020204020204" charset="-122"/>
              </a:rPr>
              <a:t>正常使用填空题需3.0以上版本雨课堂</a:t>
            </a:r>
            <a:endParaRPr lang="zh-CN" altLang="en-US" sz="1125">
              <a:solidFill>
                <a:srgbClr val="F84F41"/>
              </a:solidFill>
              <a:latin typeface="微软雅黑" panose="020B0503020204020204" charset="-122"/>
              <a:ea typeface="微软雅黑" panose="020B0503020204020204" charset="-122"/>
              <a:cs typeface="微软雅黑" panose="020B0503020204020204" charset="-122"/>
            </a:endParaRPr>
          </a:p>
        </p:txBody>
      </p:sp>
      <p:sp>
        <p:nvSpPr>
          <p:cNvPr id="10" name="圆角矩形 9"/>
          <p:cNvSpPr/>
          <p:nvPr>
            <p:custDataLst>
              <p:tags r:id="rId3"/>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endParaRPr>
          </a:p>
        </p:txBody>
      </p:sp>
      <p:grpSp>
        <p:nvGrpSpPr>
          <p:cNvPr id="8" name="组合 7"/>
          <p:cNvGrpSpPr/>
          <p:nvPr>
            <p:custDataLst>
              <p:tags r:id="rId4"/>
            </p:custDataLst>
          </p:nvPr>
        </p:nvGrpSpPr>
        <p:grpSpPr>
          <a:xfrm>
            <a:off x="0" y="0"/>
            <a:ext cx="4286250" cy="490061"/>
            <a:chOff x="-8300" y="0"/>
            <a:chExt cx="9000" cy="1029"/>
          </a:xfrm>
        </p:grpSpPr>
        <p:sp>
          <p:nvSpPr>
            <p:cNvPr id="4" name="TitleBackground"/>
            <p:cNvSpPr/>
            <p:nvPr>
              <p:custDataLst>
                <p:tags r:id="rId5"/>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ColorBlock"/>
            <p:cNvSpPr/>
            <p:nvPr>
              <p:custDataLst>
                <p:tags r:id="rId6"/>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TypeText"/>
            <p:cNvSpPr txBox="1"/>
            <p:nvPr>
              <p:custDataLst>
                <p:tags r:id="rId7"/>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charset="-122"/>
                  <a:ea typeface="微软雅黑" panose="020B0503020204020204" charset="-122"/>
                </a:rPr>
                <a:t>填空题</a:t>
              </a:r>
              <a:endParaRPr lang="zh-CN" altLang="en-US" sz="1950">
                <a:solidFill>
                  <a:srgbClr val="000000"/>
                </a:solidFill>
                <a:latin typeface="微软雅黑" panose="020B0503020204020204" charset="-122"/>
                <a:ea typeface="微软雅黑" panose="020B0503020204020204" charset="-122"/>
              </a:endParaRPr>
            </a:p>
          </p:txBody>
        </p:sp>
        <p:sp>
          <p:nvSpPr>
            <p:cNvPr id="7" name="TipText"/>
            <p:cNvSpPr txBox="1"/>
            <p:nvPr>
              <p:custDataLst>
                <p:tags r:id="rId8"/>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charset="-122"/>
                  <a:ea typeface="微软雅黑" panose="020B0503020204020204" charset="-122"/>
                  <a:cs typeface="微软雅黑" panose="020B0503020204020204" charset="-122"/>
                </a:rPr>
                <a:t>3分</a:t>
              </a:r>
              <a:endParaRPr lang="zh-CN" altLang="en-US" sz="15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11" name="图片 10" descr="tmp1CAB"/>
          <p:cNvPicPr>
            <a:picLocks noChangeAspect="1"/>
          </p:cNvPicPr>
          <p:nvPr>
            <p:custDataLst>
              <p:tags r:id="rId9"/>
            </p:custDataLst>
          </p:nvPr>
        </p:nvPicPr>
        <p:blipFill>
          <a:blip r:embed="rId10"/>
          <a:stretch>
            <a:fillRect/>
          </a:stretch>
        </p:blipFill>
        <p:spPr>
          <a:xfrm>
            <a:off x="10642600" y="63500"/>
            <a:ext cx="1422400" cy="508000"/>
          </a:xfrm>
          <a:prstGeom prst="rect">
            <a:avLst/>
          </a:prstGeom>
        </p:spPr>
      </p:pic>
    </p:spTree>
    <p:custDataLst>
      <p:tags r:id="rId1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剪枝算法性能分析</a:t>
            </a:r>
            <a:endParaRPr lang="zh-CN" altLang="en-US" dirty="0"/>
          </a:p>
        </p:txBody>
      </p:sp>
      <p:sp>
        <p:nvSpPr>
          <p:cNvPr id="3" name="内容占位符 2"/>
          <p:cNvSpPr>
            <a:spLocks noGrp="1"/>
          </p:cNvSpPr>
          <p:nvPr>
            <p:ph idx="1"/>
          </p:nvPr>
        </p:nvSpPr>
        <p:spPr/>
        <p:txBody>
          <a:bodyPr/>
          <a:lstStyle/>
          <a:p>
            <a:r>
              <a:rPr lang="zh-CN" altLang="en-US" dirty="0"/>
              <a:t>下图展示了</a:t>
            </a:r>
            <a:r>
              <a:rPr lang="en-US" altLang="zh-CN" dirty="0"/>
              <a:t>alpha-beta</a:t>
            </a:r>
            <a:r>
              <a:rPr lang="zh-CN" altLang="en-US" dirty="0"/>
              <a:t>剪枝算法效率最优的情况</a:t>
            </a:r>
            <a:endParaRPr lang="en-US" altLang="zh-CN" dirty="0"/>
          </a:p>
          <a:p>
            <a:pPr lvl="1"/>
            <a:r>
              <a:rPr lang="zh-CN" altLang="en-US" dirty="0"/>
              <a:t>为了方便说明，假设图中每个结点恰好有 𝑏 个子节点</a:t>
            </a:r>
            <a:endParaRPr lang="en-US" altLang="zh-CN" dirty="0"/>
          </a:p>
          <a:p>
            <a:pPr lvl="1"/>
            <a:r>
              <a:rPr lang="zh-CN" altLang="en-US" dirty="0"/>
              <a:t>搜索树每层最左端结点的孩子结点必然全部被扩展 。其他结点的孩子结点被扩展情况分为如下两类</a:t>
            </a:r>
            <a:endParaRPr lang="en-US" altLang="zh-CN" dirty="0"/>
          </a:p>
          <a:p>
            <a:pPr lvl="2"/>
            <a:r>
              <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1)</a:t>
            </a:r>
            <a:r>
              <a:rPr lang="zh-CN" altLang="en-US"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只扩展其最左端孩子结点；</a:t>
            </a:r>
            <a:endPar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endParaRPr>
          </a:p>
          <a:p>
            <a:pPr lvl="2"/>
            <a:r>
              <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2)</a:t>
            </a:r>
            <a:r>
              <a:rPr lang="zh-CN" altLang="en-US"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它是其父亲结点唯一被扩展的</a:t>
            </a:r>
            <a:endPar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endParaRPr>
          </a:p>
          <a:p>
            <a:pPr marL="914400" lvl="2" indent="0">
              <a:buNone/>
            </a:pPr>
            <a:r>
              <a:rPr lang="zh-CN" altLang="en-US"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子结点，且它的所有子结点</a:t>
            </a:r>
            <a:r>
              <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en-US"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如果</a:t>
            </a:r>
            <a:endPar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endParaRPr>
          </a:p>
          <a:p>
            <a:pPr marL="914400" lvl="2" indent="0">
              <a:buNone/>
            </a:pPr>
            <a:r>
              <a:rPr lang="zh-CN" altLang="en-US"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存在</a:t>
            </a:r>
            <a:r>
              <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en-US"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一定被扩展</a:t>
            </a:r>
            <a:r>
              <a:rPr lang="zh-CN" altLang="en-US"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t>
            </a:r>
            <a:endParaRPr lang="zh-CN" altLang="en-US" dirty="0"/>
          </a:p>
        </p:txBody>
      </p:sp>
      <p:pic>
        <p:nvPicPr>
          <p:cNvPr id="4" name="图片 3"/>
          <p:cNvPicPr/>
          <p:nvPr/>
        </p:nvPicPr>
        <p:blipFill rotWithShape="1">
          <a:blip r:embed="rId1" cstate="print">
            <a:extLst>
              <a:ext uri="{28A0092B-C50C-407E-A947-70E740481C1C}">
                <a14:useLocalDpi xmlns:a14="http://schemas.microsoft.com/office/drawing/2010/main" val="0"/>
              </a:ext>
            </a:extLst>
          </a:blip>
          <a:srcRect l="44537"/>
          <a:stretch>
            <a:fillRect/>
          </a:stretch>
        </p:blipFill>
        <p:spPr bwMode="auto">
          <a:xfrm>
            <a:off x="7573107" y="3149600"/>
            <a:ext cx="4368801" cy="3196492"/>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剪枝算法性能分析</a:t>
            </a:r>
            <a:endParaRPr lang="zh-CN" altLang="en-US" dirty="0"/>
          </a:p>
        </p:txBody>
      </p:sp>
      <p:sp>
        <p:nvSpPr>
          <p:cNvPr id="3" name="内容占位符 2"/>
          <p:cNvSpPr>
            <a:spLocks noGrp="1"/>
          </p:cNvSpPr>
          <p:nvPr>
            <p:ph idx="1"/>
          </p:nvPr>
        </p:nvSpPr>
        <p:spPr/>
        <p:txBody>
          <a:bodyPr/>
          <a:lstStyle/>
          <a:p>
            <a:r>
              <a:rPr lang="zh-CN" altLang="en-US" dirty="0"/>
              <a:t>最左侧子节点外其他子节点</a:t>
            </a:r>
            <a:endParaRPr lang="en-US" altLang="zh-CN" dirty="0"/>
          </a:p>
          <a:p>
            <a:pPr lvl="1"/>
            <a:r>
              <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1)</a:t>
            </a:r>
            <a:r>
              <a:rPr lang="zh-CN" altLang="en-US"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只扩展其最左端孩子结点；</a:t>
            </a:r>
            <a:endPar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endParaRPr>
          </a:p>
          <a:p>
            <a:pPr lvl="1"/>
            <a:r>
              <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2)</a:t>
            </a:r>
            <a:r>
              <a:rPr lang="zh-CN" altLang="en-US"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它是其父亲结点唯一被扩展的子结点，且它的所有子结点</a:t>
            </a:r>
            <a:r>
              <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en-US"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如果存在</a:t>
            </a:r>
            <a:r>
              <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en-US"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一定被扩展</a:t>
            </a:r>
            <a:r>
              <a:rPr lang="zh-CN" altLang="en-US"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t>
            </a:r>
            <a:endParaRPr lang="zh-CN" altLang="en-US" dirty="0"/>
          </a:p>
        </p:txBody>
      </p:sp>
      <p:pic>
        <p:nvPicPr>
          <p:cNvPr id="4" name="图片 3"/>
          <p:cNvPicPr/>
          <p:nvPr/>
        </p:nvPicPr>
        <p:blipFill rotWithShape="1">
          <a:blip r:embed="rId1" cstate="print">
            <a:extLst>
              <a:ext uri="{28A0092B-C50C-407E-A947-70E740481C1C}">
                <a14:useLocalDpi xmlns:a14="http://schemas.microsoft.com/office/drawing/2010/main" val="0"/>
              </a:ext>
            </a:extLst>
          </a:blip>
          <a:srcRect l="44537"/>
          <a:stretch>
            <a:fillRect/>
          </a:stretch>
        </p:blipFill>
        <p:spPr bwMode="auto">
          <a:xfrm>
            <a:off x="6752491" y="2790092"/>
            <a:ext cx="5045062" cy="3665416"/>
          </a:xfrm>
          <a:prstGeom prst="rect">
            <a:avLst/>
          </a:prstGeom>
          <a:noFill/>
        </p:spPr>
      </p:pic>
      <p:sp>
        <p:nvSpPr>
          <p:cNvPr id="5" name="矩形 4"/>
          <p:cNvSpPr/>
          <p:nvPr/>
        </p:nvSpPr>
        <p:spPr>
          <a:xfrm>
            <a:off x="442258" y="3532220"/>
            <a:ext cx="6096000" cy="2677656"/>
          </a:xfrm>
          <a:prstGeom prst="rect">
            <a:avLst/>
          </a:prstGeom>
        </p:spPr>
        <p:txBody>
          <a:bodyPr>
            <a:spAutoFit/>
          </a:bodyPr>
          <a:lstStyle/>
          <a:p>
            <a:pPr algn="just"/>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𝜅</a:t>
            </a:r>
            <a:r>
              <a:rPr lang="en-US" altLang="zh-CN" sz="2800" baseline="-250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1</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和𝜅</a:t>
            </a:r>
            <a:r>
              <a:rPr lang="en-US" altLang="zh-CN" sz="2800" baseline="-250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2</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两个结点属于上述第一类结点，即仅扩展它们的最左端孩子结点。𝜅</a:t>
            </a:r>
            <a:r>
              <a:rPr lang="en-US" altLang="zh-CN" sz="2800" baseline="-250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11</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和 𝜅</a:t>
            </a:r>
            <a:r>
              <a:rPr lang="en-US" altLang="zh-CN" sz="2800" baseline="-250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21</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两个结点属于上述第二类结点，即它们是其父亲结点唯一被扩展的孩子结点，且它的所有孩子结点一定被扩展。</a:t>
            </a:r>
            <a:endPar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r>
              <a:rPr lang="en-US" altLang="zh-CN" dirty="0"/>
              <a:t>Alpha-Beta </a:t>
            </a:r>
            <a:r>
              <a:rPr lang="zh-CN" altLang="en-US" dirty="0"/>
              <a:t>剪枝算法性能分析</a:t>
            </a:r>
            <a:endParaRPr lang="zh-CN" altLang="en-US" dirty="0"/>
          </a:p>
        </p:txBody>
      </p:sp>
      <p:sp>
        <p:nvSpPr>
          <p:cNvPr id="3" name="内容占位符 2"/>
          <p:cNvSpPr>
            <a:spLocks noGrp="1"/>
          </p:cNvSpPr>
          <p:nvPr>
            <p:ph idx="1"/>
          </p:nvPr>
        </p:nvSpPr>
        <p:spPr/>
        <p:txBody>
          <a:bodyPr/>
          <a:lstStyle/>
          <a:p>
            <a:r>
              <a:rPr lang="zh-CN" altLang="en-US" dirty="0"/>
              <a:t>最左侧子节点外其他子节点</a:t>
            </a:r>
            <a:endParaRPr lang="en-US" altLang="zh-CN" dirty="0"/>
          </a:p>
          <a:p>
            <a:pPr lvl="1"/>
            <a:r>
              <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1)</a:t>
            </a:r>
            <a:r>
              <a:rPr lang="zh-CN" altLang="en-US"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只扩展其最左端孩子结点；</a:t>
            </a:r>
            <a:endPar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endParaRPr>
          </a:p>
          <a:p>
            <a:pPr lvl="1"/>
            <a:r>
              <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2)</a:t>
            </a:r>
            <a:r>
              <a:rPr lang="zh-CN" altLang="en-US"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它是其父亲结点唯一被扩展的子结点，且它的所有子结点</a:t>
            </a:r>
            <a:r>
              <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en-US"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如果存在</a:t>
            </a:r>
            <a:r>
              <a:rPr lang="en-US" altLang="zh-CN"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a:t>
            </a:r>
            <a:r>
              <a:rPr lang="zh-CN" altLang="en-US" b="1" dirty="0">
                <a:solidFill>
                  <a:srgbClr val="C00000"/>
                </a:solidFill>
                <a:latin typeface="Times New Roman" panose="02020603050405020304" pitchFamily="16" charset="0"/>
                <a:ea typeface="华文楷体" panose="02010600040101010101" pitchFamily="2" charset="-122"/>
                <a:cs typeface="Times New Roman" panose="02020603050405020304" pitchFamily="16" charset="0"/>
              </a:rPr>
              <a:t>一定被扩展</a:t>
            </a:r>
            <a:r>
              <a:rPr lang="zh-CN" altLang="en-US"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t>
            </a:r>
            <a:endParaRPr lang="zh-CN" altLang="en-US" dirty="0"/>
          </a:p>
        </p:txBody>
      </p:sp>
      <p:pic>
        <p:nvPicPr>
          <p:cNvPr id="4" name="图片 3"/>
          <p:cNvPicPr/>
          <p:nvPr/>
        </p:nvPicPr>
        <p:blipFill rotWithShape="1">
          <a:blip r:embed="rId1" cstate="print">
            <a:extLst>
              <a:ext uri="{28A0092B-C50C-407E-A947-70E740481C1C}">
                <a14:useLocalDpi xmlns:a14="http://schemas.microsoft.com/office/drawing/2010/main" val="0"/>
              </a:ext>
            </a:extLst>
          </a:blip>
          <a:srcRect l="44537"/>
          <a:stretch>
            <a:fillRect/>
          </a:stretch>
        </p:blipFill>
        <p:spPr bwMode="auto">
          <a:xfrm>
            <a:off x="6752491" y="2790092"/>
            <a:ext cx="5045062" cy="3665416"/>
          </a:xfrm>
          <a:prstGeom prst="rect">
            <a:avLst/>
          </a:prstGeom>
          <a:noFill/>
        </p:spPr>
      </p:pic>
      <mc:AlternateContent xmlns:mc="http://schemas.openxmlformats.org/markup-compatibility/2006">
        <mc:Choice xmlns:a14="http://schemas.microsoft.com/office/drawing/2010/main" Requires="a14">
          <p:sp>
            <p:nvSpPr>
              <p:cNvPr id="6" name="矩形 5"/>
              <p:cNvSpPr/>
              <p:nvPr/>
            </p:nvSpPr>
            <p:spPr>
              <a:xfrm>
                <a:off x="442258" y="4204544"/>
                <a:ext cx="6096000" cy="1542538"/>
              </a:xfrm>
              <a:prstGeom prst="rect">
                <a:avLst/>
              </a:prstGeom>
            </p:spPr>
            <p:txBody>
              <a:bodyPr>
                <a:spAutoFit/>
              </a:bodyPr>
              <a:lstStyle/>
              <a:p>
                <a:r>
                  <a:rPr lang="en-US" altLang="zh-CN"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Alpha-Beta</a:t>
                </a:r>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剪枝在最优效率下扩展的结点数量 为</a:t>
                </a:r>
                <a14:m>
                  <m:oMath xmlns:m="http://schemas.openxmlformats.org/officeDocument/2006/math">
                    <m:r>
                      <a:rPr lang="zh-CN" altLang="en-US" sz="2800" i="1" dirty="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𝑂</m:t>
                    </m:r>
                    <m:r>
                      <a:rPr lang="en-US" altLang="zh-CN" sz="2800" i="1" dirty="0" smtClean="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p>
                      <m:sSupPr>
                        <m:ctrlPr>
                          <a:rPr lang="en-US" altLang="zh-CN" sz="2800" i="1" dirty="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ctrlPr>
                      </m:sSupPr>
                      <m:e>
                        <m:r>
                          <a:rPr lang="en-US" altLang="zh-CN" sz="2800" i="1" dirty="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𝑏</m:t>
                        </m:r>
                      </m:e>
                      <m:sup>
                        <m:f>
                          <m:fPr>
                            <m:ctrlPr>
                              <a:rPr lang="en-US" altLang="zh-CN" sz="2800" i="1" dirty="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ctrlPr>
                          </m:fPr>
                          <m:num>
                            <m:r>
                              <a:rPr lang="en-US" altLang="zh-CN" sz="2800" i="1" dirty="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m:t>
                            </m:r>
                          </m:num>
                          <m:den>
                            <m:r>
                              <a:rPr lang="en-US" altLang="zh-CN" sz="2800" i="1" dirty="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2</m:t>
                            </m:r>
                          </m:den>
                        </m:f>
                      </m:sup>
                    </m:sSup>
                    <m:r>
                      <a:rPr lang="en-US" altLang="zh-CN" sz="2800" i="1" dirty="0" smtClean="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oMath>
                </a14:m>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，比起原本 最小最大搜索的</a:t>
                </a:r>
                <a14:m>
                  <m:oMath xmlns:m="http://schemas.openxmlformats.org/officeDocument/2006/math">
                    <m:r>
                      <a:rPr lang="zh-CN" altLang="en-US" sz="2800" i="1" dirty="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𝑂</m:t>
                    </m:r>
                    <m:r>
                      <a:rPr lang="en-US" altLang="zh-CN" sz="2800" i="1" dirty="0" smtClean="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sSup>
                      <m:sSupPr>
                        <m:ctrlPr>
                          <a:rPr lang="en-US" altLang="zh-CN" sz="2800" i="1" dirty="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ctrlPr>
                      </m:sSupPr>
                      <m:e>
                        <m:r>
                          <a:rPr lang="en-US" altLang="zh-CN" sz="2800" i="1" dirty="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𝑏</m:t>
                        </m:r>
                      </m:e>
                      <m:sup>
                        <m:r>
                          <a:rPr lang="en-US" altLang="zh-CN" sz="2800" i="1" dirty="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𝑚</m:t>
                        </m:r>
                      </m:sup>
                    </m:sSup>
                    <m:r>
                      <a:rPr lang="en-US" altLang="zh-CN" sz="2800" i="1" dirty="0" smtClean="0">
                        <a:solidFill>
                          <a:srgbClr val="000000"/>
                        </a:solidFill>
                        <a:latin typeface="Cambria Math" panose="02040503050406030204" pitchFamily="18" charset="0"/>
                        <a:ea typeface="华文楷体" panose="02010600040101010101" pitchFamily="2" charset="-122"/>
                        <a:cs typeface="Times New Roman" panose="02020603050405020304" pitchFamily="16" charset="0"/>
                      </a:rPr>
                      <m:t>)</m:t>
                    </m:r>
                  </m:oMath>
                </a14:m>
                <a:r>
                  <a:rPr lang="zh-CN" altLang="en-US" sz="2800" dirty="0">
                    <a:solidFill>
                      <a:srgbClr val="000000"/>
                    </a:solidFill>
                    <a:latin typeface="Times New Roman" panose="02020603050405020304" pitchFamily="16" charset="0"/>
                    <a:ea typeface="华文楷体" panose="02010600040101010101" pitchFamily="2" charset="-122"/>
                    <a:cs typeface="Times New Roman" panose="02020603050405020304" pitchFamily="16" charset="0"/>
                  </a:rPr>
                  <a:t>有显著提升。</a:t>
                </a:r>
                <a:endParaRPr lang="zh-CN" altLang="en-US" sz="2800" dirty="0"/>
              </a:p>
            </p:txBody>
          </p:sp>
        </mc:Choice>
        <mc:Fallback>
          <p:sp>
            <p:nvSpPr>
              <p:cNvPr id="6" name="矩形 5"/>
              <p:cNvSpPr>
                <a:spLocks noRot="1" noChangeAspect="1" noMove="1" noResize="1" noEditPoints="1" noAdjustHandles="1" noChangeArrowheads="1" noChangeShapeType="1" noTextEdit="1"/>
              </p:cNvSpPr>
              <p:nvPr/>
            </p:nvSpPr>
            <p:spPr>
              <a:xfrm>
                <a:off x="442258" y="4204544"/>
                <a:ext cx="6096000" cy="1542538"/>
              </a:xfrm>
              <a:prstGeom prst="rect">
                <a:avLst/>
              </a:prstGeom>
              <a:blipFill rotWithShape="1">
                <a:blip r:embed="rId2"/>
                <a:stretch>
                  <a:fillRect l="-5" t="-14" r="5" b="22"/>
                </a:stretch>
              </a:blipFill>
            </p:spPr>
            <p:txBody>
              <a:bodyPr/>
              <a:lstStyle/>
              <a:p>
                <a:r>
                  <a:rPr lang="zh-CN" alt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4230053" y="476250"/>
            <a:ext cx="3580448" cy="2143125"/>
          </a:xfrm>
          <a:prstGeom prst="rect">
            <a:avLst/>
          </a:prstGeom>
          <a:noFill/>
        </p:spPr>
        <p:txBody>
          <a:bodyPr wrap="square" rtlCol="0" anchor="ctr" anchorCtr="0">
            <a:noAutofit/>
          </a:bodyPr>
          <a:p>
            <a:pPr lvl="0" algn="l">
              <a:buNone/>
            </a:pPr>
            <a:endParaRPr lang="zh-CN" altLang="en-US" sz="1950">
              <a:solidFill>
                <a:srgbClr val="000000"/>
              </a:solidFill>
              <a:latin typeface="微软雅黑" panose="020B0503020204020204" charset="-122"/>
              <a:ea typeface="微软雅黑" panose="020B0503020204020204" charset="-122"/>
            </a:endParaRPr>
          </a:p>
        </p:txBody>
      </p:sp>
      <p:sp>
        <p:nvSpPr>
          <p:cNvPr id="9" name="矩形 8"/>
          <p:cNvSpPr/>
          <p:nvPr>
            <p:custDataLst>
              <p:tags r:id="rId2"/>
            </p:custDataLst>
          </p:nvPr>
        </p:nvSpPr>
        <p:spPr>
          <a:xfrm>
            <a:off x="3952875" y="6203156"/>
            <a:ext cx="4286250" cy="357188"/>
          </a:xfrm>
          <a:prstGeom prst="rect">
            <a:avLst/>
          </a:prstGeom>
          <a:solidFill>
            <a:srgbClr val="FBFA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p>
            <a:pPr lvl="0" algn="l">
              <a:buNone/>
            </a:pPr>
            <a:r>
              <a:rPr lang="zh-CN" altLang="en-US" sz="1125">
                <a:solidFill>
                  <a:srgbClr val="F84F41"/>
                </a:solidFill>
                <a:latin typeface="微软雅黑" panose="020B0503020204020204" charset="-122"/>
                <a:ea typeface="微软雅黑" panose="020B0503020204020204" charset="-122"/>
                <a:cs typeface="微软雅黑" panose="020B0503020204020204" charset="-122"/>
              </a:rPr>
              <a:t>正常使用主观题需2.0以上版本雨课堂</a:t>
            </a:r>
            <a:endParaRPr lang="zh-CN" altLang="en-US" sz="1125">
              <a:solidFill>
                <a:srgbClr val="F84F41"/>
              </a:solidFill>
              <a:latin typeface="微软雅黑" panose="020B0503020204020204" charset="-122"/>
              <a:ea typeface="微软雅黑" panose="020B0503020204020204" charset="-122"/>
              <a:cs typeface="微软雅黑" panose="020B0503020204020204" charset="-122"/>
            </a:endParaRPr>
          </a:p>
        </p:txBody>
      </p:sp>
      <p:pic>
        <p:nvPicPr>
          <p:cNvPr id="10" name="图片 9"/>
          <p:cNvPicPr>
            <a:picLocks noChangeAspect="1"/>
          </p:cNvPicPr>
          <p:nvPr/>
        </p:nvPicPr>
        <p:blipFill>
          <a:blip r:embed="rId3"/>
          <a:stretch>
            <a:fillRect/>
          </a:stretch>
        </p:blipFill>
        <p:spPr>
          <a:xfrm>
            <a:off x="2910840" y="490220"/>
            <a:ext cx="6219825" cy="3042920"/>
          </a:xfrm>
          <a:prstGeom prst="rect">
            <a:avLst/>
          </a:prstGeom>
        </p:spPr>
      </p:pic>
      <p:sp>
        <p:nvSpPr>
          <p:cNvPr id="11" name="圆角矩形 10"/>
          <p:cNvSpPr/>
          <p:nvPr>
            <p:custDataLst>
              <p:tags r:id="rId4"/>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endParaRPr>
          </a:p>
        </p:txBody>
      </p:sp>
      <p:grpSp>
        <p:nvGrpSpPr>
          <p:cNvPr id="8" name="组合 7"/>
          <p:cNvGrpSpPr/>
          <p:nvPr>
            <p:custDataLst>
              <p:tags r:id="rId5"/>
            </p:custDataLst>
          </p:nvPr>
        </p:nvGrpSpPr>
        <p:grpSpPr>
          <a:xfrm>
            <a:off x="0" y="0"/>
            <a:ext cx="4286250" cy="490061"/>
            <a:chOff x="-8300" y="0"/>
            <a:chExt cx="9000" cy="1029"/>
          </a:xfrm>
        </p:grpSpPr>
        <p:sp>
          <p:nvSpPr>
            <p:cNvPr id="4" name="TitleBackground"/>
            <p:cNvSpPr/>
            <p:nvPr>
              <p:custDataLst>
                <p:tags r:id="rId6"/>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ColorBlock"/>
            <p:cNvSpPr/>
            <p:nvPr>
              <p:custDataLst>
                <p:tags r:id="rId7"/>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TypeText"/>
            <p:cNvSpPr txBox="1"/>
            <p:nvPr>
              <p:custDataLst>
                <p:tags r:id="rId8"/>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charset="-122"/>
                  <a:ea typeface="微软雅黑" panose="020B0503020204020204" charset="-122"/>
                </a:rPr>
                <a:t>主观题</a:t>
              </a:r>
              <a:endParaRPr lang="zh-CN" altLang="en-US" sz="1950">
                <a:solidFill>
                  <a:srgbClr val="000000"/>
                </a:solidFill>
                <a:latin typeface="微软雅黑" panose="020B0503020204020204" charset="-122"/>
                <a:ea typeface="微软雅黑" panose="020B0503020204020204" charset="-122"/>
              </a:endParaRPr>
            </a:p>
          </p:txBody>
        </p:sp>
        <p:sp>
          <p:nvSpPr>
            <p:cNvPr id="7" name="TipText"/>
            <p:cNvSpPr txBox="1"/>
            <p:nvPr>
              <p:custDataLst>
                <p:tags r:id="rId9"/>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charset="-122"/>
                  <a:ea typeface="微软雅黑" panose="020B0503020204020204" charset="-122"/>
                  <a:cs typeface="微软雅黑" panose="020B0503020204020204" charset="-122"/>
                </a:rPr>
                <a:t>10分</a:t>
              </a:r>
              <a:endParaRPr lang="zh-CN" altLang="en-US" sz="15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12" name="图片 11" descr="tmp1CAB"/>
          <p:cNvPicPr>
            <a:picLocks noChangeAspect="1"/>
          </p:cNvPicPr>
          <p:nvPr>
            <p:custDataLst>
              <p:tags r:id="rId10"/>
            </p:custDataLst>
          </p:nvPr>
        </p:nvPicPr>
        <p:blipFill>
          <a:blip r:embed="rId11"/>
          <a:stretch>
            <a:fillRect/>
          </a:stretch>
        </p:blipFill>
        <p:spPr>
          <a:xfrm>
            <a:off x="10642600" y="63500"/>
            <a:ext cx="1422400" cy="508000"/>
          </a:xfrm>
          <a:prstGeom prst="rect">
            <a:avLst/>
          </a:prstGeom>
        </p:spPr>
      </p:pic>
      <p:pic>
        <p:nvPicPr>
          <p:cNvPr id="14" name="图片 13"/>
          <p:cNvPicPr>
            <a:picLocks noChangeAspect="1"/>
          </p:cNvPicPr>
          <p:nvPr/>
        </p:nvPicPr>
        <p:blipFill>
          <a:blip r:embed="rId12"/>
          <a:stretch>
            <a:fillRect/>
          </a:stretch>
        </p:blipFill>
        <p:spPr>
          <a:xfrm>
            <a:off x="2084070" y="3639820"/>
            <a:ext cx="7872730" cy="1952625"/>
          </a:xfrm>
          <a:prstGeom prst="rect">
            <a:avLst/>
          </a:prstGeom>
        </p:spPr>
      </p:pic>
    </p:spTree>
    <p:custDataLst>
      <p:tags r:id="rId1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勘误</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8" y="-738736"/>
                <a:ext cx="4766524" cy="5846753"/>
              </a:xfrm>
            </p:spPr>
            <p:txBody>
              <a:bodyPr>
                <a:normAutofit/>
              </a:bodyPr>
              <a:lstStyle/>
              <a:p>
                <a:pPr marL="0" indent="0">
                  <a:buNone/>
                </a:pPr>
                <a:endParaRPr lang="zh-CN" altLang="en-US" dirty="0"/>
              </a:p>
              <a:p>
                <a:pPr marL="0" indent="0">
                  <a:buNone/>
                </a:pPr>
                <a:endParaRPr lang="zh-CN" altLang="en-US" dirty="0"/>
              </a:p>
              <a:p>
                <a:pPr marL="0" indent="0">
                  <a:buNone/>
                </a:pPr>
                <a:r>
                  <a:rPr lang="zh-CN" altLang="en-US" dirty="0"/>
                  <a:t>因此推理规则所覆盖的正例和反例的样本数分别是训练样本中正例和反例的数量</a:t>
                </a:r>
                <a:endParaRPr lang="en-US" altLang="zh-CN" dirty="0"/>
              </a:p>
              <a:p>
                <a:pPr lvl="1"/>
                <a14:m>
                  <m:oMath xmlns:m="http://schemas.openxmlformats.org/officeDocument/2006/math">
                    <m:sSub>
                      <m:sSubPr>
                        <m:ctrlPr>
                          <a:rPr lang="en-US" altLang="zh-CN" i="1" dirty="0">
                            <a:latin typeface="Cambria Math" panose="02040503050406030204" pitchFamily="18" charset="0"/>
                          </a:rPr>
                        </m:ctrlPr>
                      </m:sSubPr>
                      <m:e>
                        <m:r>
                          <a:rPr lang="zh-CN" altLang="en-US" i="1" dirty="0" smtClean="0">
                            <a:latin typeface="Cambria Math" panose="02040503050406030204" pitchFamily="18" charset="0"/>
                          </a:rPr>
                          <m:t>𝑚</m:t>
                        </m:r>
                      </m:e>
                      <m:sub>
                        <m:r>
                          <a:rPr lang="en-US" altLang="zh-CN" i="1" dirty="0">
                            <a:latin typeface="Cambria Math" panose="02040503050406030204" pitchFamily="18" charset="0"/>
                          </a:rPr>
                          <m:t>+</m:t>
                        </m:r>
                      </m:sub>
                    </m:sSub>
                    <m:r>
                      <a:rPr lang="en-US" altLang="zh-CN" i="1" dirty="0">
                        <a:latin typeface="Cambria Math" panose="02040503050406030204" pitchFamily="18" charset="0"/>
                      </a:rPr>
                      <m:t>=</m:t>
                    </m:r>
                    <m:r>
                      <a:rPr lang="en-US" altLang="zh-CN" i="1" dirty="0">
                        <a:latin typeface="Cambria Math" panose="02040503050406030204" pitchFamily="18" charset="0"/>
                      </a:rPr>
                      <m:t>0</m:t>
                    </m:r>
                    <m:r>
                      <a:rPr lang="zh-CN" altLang="en-US"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𝑚</m:t>
                        </m:r>
                      </m:e>
                      <m:sub>
                        <m:r>
                          <a:rPr lang="en-US" altLang="zh-CN" i="1" dirty="0">
                            <a:latin typeface="Cambria Math" panose="02040503050406030204" pitchFamily="18" charset="0"/>
                          </a:rPr>
                          <m:t>−</m:t>
                        </m:r>
                      </m:sub>
                    </m:sSub>
                    <m:r>
                      <a:rPr lang="en-US" altLang="zh-CN" i="1" dirty="0">
                        <a:latin typeface="Cambria Math" panose="02040503050406030204" pitchFamily="18" charset="0"/>
                      </a:rPr>
                      <m:t>=</m:t>
                    </m:r>
                    <m:r>
                      <a:rPr lang="en-US" altLang="zh-CN" i="1" dirty="0">
                        <a:latin typeface="Cambria Math" panose="02040503050406030204" pitchFamily="18" charset="0"/>
                      </a:rPr>
                      <m:t>0</m:t>
                    </m:r>
                  </m:oMath>
                </a14:m>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8" y="-738736"/>
                <a:ext cx="4766524" cy="5846753"/>
              </a:xfrm>
              <a:blipFill rotWithShape="1">
                <a:blip r:embed="rId1"/>
                <a:stretch>
                  <a:fillRect l="-2" t="4" r="7" b="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custDataLst>
                  <p:tags r:id="rId2"/>
                </p:custDataLst>
              </p:nvPr>
            </p:nvGraphicFramePr>
            <p:xfrm>
              <a:off x="5160971" y="789709"/>
              <a:ext cx="6758926" cy="5523246"/>
            </p:xfrm>
            <a:graphic>
              <a:graphicData uri="http://schemas.openxmlformats.org/drawingml/2006/table">
                <a:tbl>
                  <a:tblPr firstRow="1" firstCol="1" bandRow="1">
                    <a:tableStyleId>{5C22544A-7EE6-4342-B048-85BDC9FD1C3A}</a:tableStyleId>
                  </a:tblPr>
                  <a:tblGrid>
                    <a:gridCol w="1983496"/>
                    <a:gridCol w="1410068"/>
                    <a:gridCol w="1034050"/>
                    <a:gridCol w="1095181"/>
                    <a:gridCol w="1236131"/>
                  </a:tblGrid>
                  <a:tr h="566486">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推理规则涵盖的正例和反例数</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FOIL</a:t>
                          </a: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目标谓词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前提约束谓词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正例</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反例</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𝐹𝑎𝑡ℎ𝑒𝑟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空集</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600" i="1" smtClean="0">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600" i="1" smtClean="0">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4</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𝐹𝑂𝐼𝐿</m:t>
                                </m:r>
                                <m:r>
                                  <a:rPr lang="en-US" sz="1600" smtClean="0">
                                    <a:solidFill>
                                      <a:schemeClr val="tx1"/>
                                    </a:solidFill>
                                    <a:effectLst/>
                                    <a:latin typeface="Cambria Math" panose="02040503050406030204"/>
                                  </a:rPr>
                                  <m:t>_</m:t>
                                </m:r>
                                <m:r>
                                  <a:rPr lang="en-US" sz="1600" smtClean="0">
                                    <a:solidFill>
                                      <a:schemeClr val="tx1"/>
                                    </a:solidFill>
                                    <a:effectLst/>
                                    <a:latin typeface="Cambria Math" panose="02040503050406030204"/>
                                  </a:rPr>
                                  <m:t>𝐺𝑎𝑖𝑛</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𝐹𝑎𝑡ℎ𝑒𝑟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rgbClr val="FF0000"/>
                                        </a:solidFill>
                                        <a:effectLst/>
                                        <a:latin typeface="Cambria Math" panose="02040503050406030204" pitchFamily="18" charset="0"/>
                                      </a:rPr>
                                    </m:ctrlPr>
                                  </m:accPr>
                                  <m:e>
                                    <m:sSub>
                                      <m:sSubPr>
                                        <m:ctrlPr>
                                          <a:rPr lang="zh-CN" sz="1600" i="1">
                                            <a:solidFill>
                                              <a:srgbClr val="FF0000"/>
                                            </a:solidFill>
                                            <a:effectLst/>
                                            <a:latin typeface="Cambria Math" panose="02040503050406030204" pitchFamily="18" charset="0"/>
                                          </a:rPr>
                                        </m:ctrlPr>
                                      </m:sSubPr>
                                      <m:e>
                                        <m:r>
                                          <a:rPr lang="en-US" sz="1600">
                                            <a:solidFill>
                                              <a:srgbClr val="FF0000"/>
                                            </a:solidFill>
                                            <a:effectLst/>
                                            <a:latin typeface="Cambria Math" panose="02040503050406030204"/>
                                          </a:rPr>
                                          <m:t>𝑚</m:t>
                                        </m:r>
                                      </m:e>
                                      <m:sub>
                                        <m:r>
                                          <a:rPr lang="zh-CN" altLang="en-US" sz="1600">
                                            <a:solidFill>
                                              <a:srgbClr val="FF0000"/>
                                            </a:solidFill>
                                            <a:effectLst/>
                                            <a:latin typeface="Cambria Math" panose="02040503050406030204"/>
                                          </a:rPr>
                                          <m:t>−</m:t>
                                        </m:r>
                                      </m:sub>
                                    </m:sSub>
                                  </m:e>
                                </m:acc>
                                <m:r>
                                  <a:rPr lang="en-US" sz="1600">
                                    <a:solidFill>
                                      <a:srgbClr val="FF0000"/>
                                    </a:solidFill>
                                    <a:effectLst/>
                                    <a:latin typeface="Cambria Math" panose="02040503050406030204"/>
                                  </a:rPr>
                                  <m:t>=</m:t>
                                </m:r>
                                <m:r>
                                  <a:rPr lang="en-US" sz="1600">
                                    <a:solidFill>
                                      <a:srgbClr val="FF0000"/>
                                    </a:solidFill>
                                    <a:effectLst/>
                                    <a:latin typeface="Cambria Math" panose="02040503050406030204"/>
                                    <a:ea typeface="MS Mincho" charset="0"/>
                                    <a:cs typeface="Cambria Math" panose="02040503050406030204"/>
                                  </a:rPr>
                                  <m:t>0</m:t>
                                </m:r>
                              </m:oMath>
                            </m:oMathPara>
                          </a14:m>
                          <a:endParaRPr lang="en-US" sz="1600">
                            <a:solidFill>
                              <a:srgbClr val="FF0000"/>
                            </a:solidFill>
                            <a:effectLst/>
                            <a:latin typeface="Cambria Math" panose="02040503050406030204"/>
                            <a:ea typeface="MS Mincho" charset="0"/>
                            <a:cs typeface="Cambria Math" panose="020405030504060302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3</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0.32</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0.74</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𝑪𝒐𝒖𝒑𝒍</m:t>
                                </m:r>
                                <m:r>
                                  <a:rPr lang="en-US" sz="1600" smtClean="0">
                                    <a:solidFill>
                                      <a:schemeClr val="tx1"/>
                                    </a:solidFill>
                                    <a:effectLst/>
                                    <a:latin typeface="Cambria Math" panose="02040503050406030204"/>
                                  </a:rPr>
                                  <m:t>𝐞</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𝒙</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𝒛</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𝒎</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𝟏</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𝒎</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𝟏</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1.32</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oMath>
                          </a14:m>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Choice>
        <mc:Fallback xmlns="">
          <p:graphicFrame>
            <p:nvGraphicFramePr>
              <p:cNvPr id="5" name="表格 4"/>
              <p:cNvGraphicFramePr>
                <a:graphicFrameLocks noGrp="1"/>
              </p:cNvGraphicFramePr>
              <p:nvPr>
                <p:custDataLst>
                  <p:tags r:id="rId3"/>
                </p:custDataLst>
              </p:nvPr>
            </p:nvGraphicFramePr>
            <p:xfrm>
              <a:off x="5160971" y="789709"/>
              <a:ext cx="6758926" cy="5523246"/>
            </p:xfrm>
            <a:graphic>
              <a:graphicData uri="http://schemas.openxmlformats.org/drawingml/2006/table">
                <a:tbl>
                  <a:tblPr firstRow="1" firstCol="1" bandRow="1">
                    <a:tableStyleId>{5C22544A-7EE6-4342-B048-85BDC9FD1C3A}</a:tableStyleId>
                  </a:tblPr>
                  <a:tblGrid>
                    <a:gridCol w="1983496"/>
                    <a:gridCol w="1410068"/>
                    <a:gridCol w="1034050"/>
                    <a:gridCol w="1095181"/>
                    <a:gridCol w="1236131"/>
                  </a:tblGrid>
                  <a:tr h="566486">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推理规则涵盖的正例和反例数</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FOIL</a:t>
                          </a: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目标谓词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前提约束谓词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正例</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反例</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空集</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r>
                  <a:tr h="247650">
                    <a:tc rowSpan="18">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0.32</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0.74</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1.32</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6" name="表格 15"/>
              <p:cNvGraphicFramePr>
                <a:graphicFrameLocks noGrp="1"/>
              </p:cNvGraphicFramePr>
              <p:nvPr/>
            </p:nvGraphicFramePr>
            <p:xfrm>
              <a:off x="830245" y="3745714"/>
              <a:ext cx="10825692" cy="2641600"/>
            </p:xfrm>
            <a:graphic>
              <a:graphicData uri="http://schemas.openxmlformats.org/drawingml/2006/table">
                <a:tbl>
                  <a:tblPr firstRow="1" firstCol="1" bandRow="1">
                    <a:tableStyleId>{5C22544A-7EE6-4342-B048-85BDC9FD1C3A}</a:tableStyleId>
                  </a:tblPr>
                  <a:tblGrid>
                    <a:gridCol w="1621518"/>
                    <a:gridCol w="3678189"/>
                    <a:gridCol w="1803128"/>
                    <a:gridCol w="3722857"/>
                  </a:tblGrid>
                  <a:tr h="2641600">
                    <a:tc>
                      <a:txBody>
                        <a:bodyPr/>
                        <a:p>
                          <a:pPr algn="ctr">
                            <a:spcBef>
                              <a:spcPts val="1000"/>
                            </a:spcBef>
                            <a:spcAft>
                              <a:spcPts val="0"/>
                            </a:spcAft>
                          </a:pPr>
                          <a:r>
                            <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背景知识</a:t>
                          </a:r>
                          <a:endParaRPr lang="en-US" alt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1000"/>
                            </a:spcBef>
                            <a:spcAft>
                              <a:spcPts val="0"/>
                            </a:spcAft>
                          </a:pPr>
                          <a:r>
                            <a:rPr lang="zh-CN" altLang="en-US"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样例集合</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just">
                            <a:spcBef>
                              <a:spcPts val="1000"/>
                            </a:spcBef>
                            <a:spcAft>
                              <a:spcPts val="0"/>
                            </a:spcAft>
                          </a:pPr>
                          <a14:m>
                            <m:oMath xmlns:m="http://schemas.openxmlformats.org/officeDocument/2006/math">
                              <m:r>
                                <m:rPr>
                                  <m:sty m:val="p"/>
                                </m:rPr>
                                <a:rPr lang="en-US" sz="2800" b="0" i="1" smtClean="0">
                                  <a:solidFill>
                                    <a:schemeClr val="tx1"/>
                                  </a:solidFill>
                                  <a:effectLst/>
                                  <a:latin typeface="Cambria Math" panose="02040503050406030204"/>
                                </a:rPr>
                                <m:t>Sibling</m:t>
                              </m:r>
                            </m:oMath>
                          </a14:m>
                          <a:r>
                            <a:rPr lang="en-US"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(Ann, Mike)</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just">
                            <a:spcBef>
                              <a:spcPts val="1000"/>
                            </a:spcBef>
                            <a:spcAft>
                              <a:spcPts val="0"/>
                            </a:spcAft>
                          </a:pPr>
                          <a14:m>
                            <m:oMath xmlns:m="http://schemas.openxmlformats.org/officeDocument/2006/math">
                              <m:r>
                                <m:rPr>
                                  <m:sty m:val="p"/>
                                </m:rPr>
                                <a:rPr lang="en-US" sz="2800" b="0" i="1">
                                  <a:solidFill>
                                    <a:schemeClr val="tx1"/>
                                  </a:solidFill>
                                  <a:effectLst/>
                                  <a:latin typeface="Cambria Math" panose="02040503050406030204"/>
                                </a:rPr>
                                <m:t>Coupl</m:t>
                              </m:r>
                              <m:r>
                                <m:rPr>
                                  <m:sty m:val="p"/>
                                </m:rPr>
                                <a:rPr lang="en-US" sz="2800" b="0">
                                  <a:solidFill>
                                    <a:schemeClr val="tx1"/>
                                  </a:solidFill>
                                  <a:effectLst/>
                                  <a:latin typeface="Cambria Math" panose="02040503050406030204"/>
                                </a:rPr>
                                <m:t>e</m:t>
                              </m:r>
                            </m:oMath>
                          </a14:m>
                          <a:r>
                            <a:rPr lang="en-US"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(David, James)</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just">
                            <a:spcBef>
                              <a:spcPts val="1000"/>
                            </a:spcBef>
                            <a:spcAft>
                              <a:spcPts val="0"/>
                            </a:spcAft>
                          </a:pPr>
                          <a14:m>
                            <m:oMath xmlns:m="http://schemas.openxmlformats.org/officeDocument/2006/math">
                              <m:r>
                                <m:rPr>
                                  <m:sty m:val="p"/>
                                </m:rPr>
                                <a:rPr lang="en-US" sz="2800" b="0" i="1">
                                  <a:solidFill>
                                    <a:schemeClr val="tx1"/>
                                  </a:solidFill>
                                  <a:effectLst/>
                                  <a:latin typeface="Cambria Math" panose="02040503050406030204"/>
                                </a:rPr>
                                <m:t>Mother</m:t>
                              </m:r>
                            </m:oMath>
                          </a14:m>
                          <a:r>
                            <a:rPr lang="en-US"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(James, Ann)</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just">
                            <a:spcBef>
                              <a:spcPts val="1000"/>
                            </a:spcBef>
                            <a:spcAft>
                              <a:spcPts val="0"/>
                            </a:spcAft>
                          </a:pPr>
                          <a14:m>
                            <m:oMath xmlns:m="http://schemas.openxmlformats.org/officeDocument/2006/math">
                              <m:r>
                                <m:rPr>
                                  <m:sty m:val="p"/>
                                </m:rPr>
                                <a:rPr lang="en-US" sz="2800" b="0" i="1">
                                  <a:solidFill>
                                    <a:schemeClr val="tx1"/>
                                  </a:solidFill>
                                  <a:effectLst/>
                                  <a:latin typeface="Cambria Math" panose="02040503050406030204"/>
                                </a:rPr>
                                <m:t>Mother</m:t>
                              </m:r>
                            </m:oMath>
                          </a14:m>
                          <a:r>
                            <a:rPr lang="en-US"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(James, Mike)</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ctr">
                            <a:spcBef>
                              <a:spcPts val="1000"/>
                            </a:spcBef>
                            <a:spcAft>
                              <a:spcPts val="0"/>
                            </a:spcAft>
                          </a:pPr>
                          <a:r>
                            <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目标谓词</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1000"/>
                            </a:spcBef>
                            <a:spcAft>
                              <a:spcPts val="0"/>
                            </a:spcAft>
                          </a:pPr>
                          <a:r>
                            <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训练样例</a:t>
                          </a:r>
                          <a:endParaRPr lang="en-US" alt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1000"/>
                            </a:spcBef>
                            <a:spcAft>
                              <a:spcPts val="0"/>
                            </a:spcAft>
                          </a:pPr>
                          <a:r>
                            <a:rPr lang="zh-CN" altLang="en-US"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集合</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lgn="just">
                            <a:spcBef>
                              <a:spcPts val="1000"/>
                            </a:spcBef>
                            <a:spcAft>
                              <a:spcPts val="0"/>
                            </a:spcAft>
                          </a:pPr>
                          <a14:m>
                            <m:oMath xmlns:m="http://schemas.openxmlformats.org/officeDocument/2006/math">
                              <m:r>
                                <m:rPr>
                                  <m:sty m:val="p"/>
                                </m:rPr>
                                <a:rPr lang="en-US" sz="2800" b="0" i="1" smtClean="0">
                                  <a:solidFill>
                                    <a:schemeClr val="tx1"/>
                                  </a:solidFill>
                                  <a:effectLst/>
                                  <a:latin typeface="Cambria Math" panose="02040503050406030204"/>
                                </a:rPr>
                                <m:t>Father</m:t>
                              </m:r>
                            </m:oMath>
                          </a14:m>
                          <a:r>
                            <a:rPr lang="en-US"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(David, Mike)</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just">
                            <a:spcBef>
                              <a:spcPts val="1000"/>
                            </a:spcBef>
                            <a:spcAft>
                              <a:spcPts val="0"/>
                            </a:spcAft>
                          </a:pPr>
                          <a14:m>
                            <m:oMath xmlns:m="http://schemas.openxmlformats.org/officeDocument/2006/math">
                              <m:r>
                                <a:rPr lang="en-US" sz="2800" b="0">
                                  <a:solidFill>
                                    <a:schemeClr val="tx1"/>
                                  </a:solidFill>
                                  <a:effectLst/>
                                  <a:latin typeface="Cambria Math" panose="02040503050406030204"/>
                                </a:rPr>
                                <m:t>¬</m:t>
                              </m:r>
                              <m:r>
                                <m:rPr>
                                  <m:sty m:val="p"/>
                                </m:rPr>
                                <a:rPr lang="en-US" sz="2800" b="0" i="1">
                                  <a:solidFill>
                                    <a:schemeClr val="tx1"/>
                                  </a:solidFill>
                                  <a:effectLst/>
                                  <a:latin typeface="Cambria Math" panose="02040503050406030204"/>
                                </a:rPr>
                                <m:t>Father</m:t>
                              </m:r>
                            </m:oMath>
                          </a14:m>
                          <a:r>
                            <a:rPr lang="en-US"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(David, James)</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just">
                            <a:spcBef>
                              <a:spcPts val="1000"/>
                            </a:spcBef>
                            <a:spcAft>
                              <a:spcPts val="0"/>
                            </a:spcAft>
                          </a:pPr>
                          <a14:m>
                            <m:oMath xmlns:m="http://schemas.openxmlformats.org/officeDocument/2006/math">
                              <m:r>
                                <a:rPr lang="en-US" sz="2800" b="0">
                                  <a:solidFill>
                                    <a:schemeClr val="tx1"/>
                                  </a:solidFill>
                                  <a:effectLst/>
                                  <a:latin typeface="Cambria Math" panose="02040503050406030204"/>
                                </a:rPr>
                                <m:t>¬</m:t>
                              </m:r>
                              <m:r>
                                <m:rPr>
                                  <m:sty m:val="p"/>
                                </m:rPr>
                                <a:rPr lang="en-US" sz="2800" b="0" i="1">
                                  <a:solidFill>
                                    <a:schemeClr val="tx1"/>
                                  </a:solidFill>
                                  <a:effectLst/>
                                  <a:latin typeface="Cambria Math" panose="02040503050406030204"/>
                                </a:rPr>
                                <m:t>Father</m:t>
                              </m:r>
                            </m:oMath>
                          </a14:m>
                          <a:r>
                            <a:rPr lang="en-US"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(James, Ann)</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just">
                            <a:spcBef>
                              <a:spcPts val="1000"/>
                            </a:spcBef>
                            <a:spcAft>
                              <a:spcPts val="0"/>
                            </a:spcAft>
                          </a:pPr>
                          <a14:m>
                            <m:oMath xmlns:m="http://schemas.openxmlformats.org/officeDocument/2006/math">
                              <m:r>
                                <a:rPr lang="en-US" sz="2800" b="0">
                                  <a:solidFill>
                                    <a:schemeClr val="tx1"/>
                                  </a:solidFill>
                                  <a:effectLst/>
                                  <a:latin typeface="Cambria Math" panose="02040503050406030204"/>
                                </a:rPr>
                                <m:t>¬</m:t>
                              </m:r>
                              <m:r>
                                <m:rPr>
                                  <m:sty m:val="p"/>
                                </m:rPr>
                                <a:rPr lang="en-US" sz="2800" b="0" i="1">
                                  <a:solidFill>
                                    <a:schemeClr val="tx1"/>
                                  </a:solidFill>
                                  <a:effectLst/>
                                  <a:latin typeface="Cambria Math" panose="02040503050406030204"/>
                                </a:rPr>
                                <m:t>Father</m:t>
                              </m:r>
                            </m:oMath>
                          </a14:m>
                          <a:r>
                            <a:rPr lang="en-US"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(James, Mike)</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just">
                            <a:spcBef>
                              <a:spcPts val="1000"/>
                            </a:spcBef>
                            <a:spcAft>
                              <a:spcPts val="0"/>
                            </a:spcAft>
                          </a:pPr>
                          <a14:m>
                            <m:oMath xmlns:m="http://schemas.openxmlformats.org/officeDocument/2006/math">
                              <m:r>
                                <a:rPr lang="en-US" sz="2800" b="0">
                                  <a:solidFill>
                                    <a:schemeClr val="tx1"/>
                                  </a:solidFill>
                                  <a:effectLst/>
                                  <a:latin typeface="Cambria Math" panose="02040503050406030204"/>
                                </a:rPr>
                                <m:t>¬</m:t>
                              </m:r>
                              <m:r>
                                <m:rPr>
                                  <m:sty m:val="p"/>
                                </m:rPr>
                                <a:rPr lang="en-US" sz="2800" b="0" i="1">
                                  <a:solidFill>
                                    <a:schemeClr val="tx1"/>
                                  </a:solidFill>
                                  <a:effectLst/>
                                  <a:latin typeface="Cambria Math" panose="02040503050406030204"/>
                                </a:rPr>
                                <m:t>Father</m:t>
                              </m:r>
                            </m:oMath>
                          </a14:m>
                          <a:r>
                            <a:rPr lang="en-US"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(Ann, Mike)</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Choice>
        <mc:Fallback xmlns="">
          <p:graphicFrame>
            <p:nvGraphicFramePr>
              <p:cNvPr id="16" name="表格 15"/>
              <p:cNvGraphicFramePr>
                <a:graphicFrameLocks noGrp="1"/>
              </p:cNvGraphicFramePr>
              <p:nvPr/>
            </p:nvGraphicFramePr>
            <p:xfrm>
              <a:off x="830245" y="3745714"/>
              <a:ext cx="10825692" cy="2641600"/>
            </p:xfrm>
            <a:graphic>
              <a:graphicData uri="http://schemas.openxmlformats.org/drawingml/2006/table">
                <a:tbl>
                  <a:tblPr firstRow="1" firstCol="1" bandRow="1">
                    <a:tableStyleId>{5C22544A-7EE6-4342-B048-85BDC9FD1C3A}</a:tableStyleId>
                  </a:tblPr>
                  <a:tblGrid>
                    <a:gridCol w="1621518"/>
                    <a:gridCol w="3678189"/>
                    <a:gridCol w="1803128"/>
                    <a:gridCol w="3722857"/>
                  </a:tblGrid>
                  <a:tr h="2641600">
                    <a:tc>
                      <a:txBody>
                        <a:bodyPr/>
                        <a:p>
                          <a:pPr algn="ctr">
                            <a:spcBef>
                              <a:spcPts val="1000"/>
                            </a:spcBef>
                            <a:spcAft>
                              <a:spcPts val="0"/>
                            </a:spcAft>
                          </a:pPr>
                          <a:r>
                            <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背景知识</a:t>
                          </a:r>
                          <a:endParaRPr lang="en-US" alt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1000"/>
                            </a:spcBef>
                            <a:spcAft>
                              <a:spcPts val="0"/>
                            </a:spcAft>
                          </a:pPr>
                          <a:r>
                            <a:rPr lang="zh-CN" altLang="en-US"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样例集合</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c>
                      <a:txBody>
                        <a:bodyPr/>
                        <a:p>
                          <a:pPr algn="ctr">
                            <a:spcBef>
                              <a:spcPts val="1000"/>
                            </a:spcBef>
                            <a:spcAft>
                              <a:spcPts val="0"/>
                            </a:spcAft>
                          </a:pPr>
                          <a:r>
                            <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目标谓词</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1000"/>
                            </a:spcBef>
                            <a:spcAft>
                              <a:spcPts val="0"/>
                            </a:spcAft>
                          </a:pPr>
                          <a:r>
                            <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训练样例</a:t>
                          </a:r>
                          <a:endParaRPr lang="en-US" alt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1000"/>
                            </a:spcBef>
                            <a:spcAft>
                              <a:spcPts val="0"/>
                            </a:spcAft>
                          </a:pPr>
                          <a:r>
                            <a:rPr lang="zh-CN" altLang="en-US"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集合</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r>
                </a:tbl>
              </a:graphicData>
            </a:graphic>
          </p:graphicFrame>
        </mc:Fallback>
      </mc:AlternateContent>
    </p:spTree>
  </p:cSld>
  <p:clrMapOvr>
    <a:masterClrMapping/>
  </p:clrMapOvr>
</p:sld>
</file>

<file path=ppt/tags/tag1.xml><?xml version="1.0" encoding="utf-8"?>
<p:tagLst xmlns:p="http://schemas.openxmlformats.org/presentationml/2006/main">
  <p:tag name="KSO_WM_SLIDE_MODEL_TYPE" val="cover"/>
</p:tagLst>
</file>

<file path=ppt/tags/tag10.xml><?xml version="1.0" encoding="utf-8"?>
<p:tagLst xmlns:p="http://schemas.openxmlformats.org/presentationml/2006/main">
  <p:tag name="RAINPROBLEM" val="ProblemBullet"/>
  <p:tag name="RAINPROBLEMTYPE" val="MultipleChoice"/>
  <p:tag name="RAINBULLET" val="Correct"/>
</p:tagLst>
</file>

<file path=ppt/tags/tag11.xml><?xml version="1.0" encoding="utf-8"?>
<p:tagLst xmlns:p="http://schemas.openxmlformats.org/presentationml/2006/main">
  <p:tag name="RAINPROBLEMTYPE" val="ProblemTypeMarker"/>
</p:tagLst>
</file>

<file path=ppt/tags/tag12.xml><?xml version="1.0" encoding="utf-8"?>
<p:tagLst xmlns:p="http://schemas.openxmlformats.org/presentationml/2006/main">
  <p:tag name="RAINPROBLEMTYPE" val="ProblemTypeMarker"/>
</p:tagLst>
</file>

<file path=ppt/tags/tag13.xml><?xml version="1.0" encoding="utf-8"?>
<p:tagLst xmlns:p="http://schemas.openxmlformats.org/presentationml/2006/main">
  <p:tag name="RAINPROBLEMTYPE" val="ProblemTypeMarker"/>
</p:tagLst>
</file>

<file path=ppt/tags/tag14.xml><?xml version="1.0" encoding="utf-8"?>
<p:tagLst xmlns:p="http://schemas.openxmlformats.org/presentationml/2006/main">
  <p:tag name="RAINPROBLEMTYPE" val="ProblemTypeMarker"/>
</p:tagLst>
</file>

<file path=ppt/tags/tag15.xml><?xml version="1.0" encoding="utf-8"?>
<p:tagLst xmlns:p="http://schemas.openxmlformats.org/presentationml/2006/main">
  <p:tag name="RAINPROBLEMTYPE" val="ProblemTypeMarker"/>
</p:tagLst>
</file>

<file path=ppt/tags/tag16.xml><?xml version="1.0" encoding="utf-8"?>
<p:tagLst xmlns:p="http://schemas.openxmlformats.org/presentationml/2006/main">
  <p:tag name="RAINPROBLEM" val="ProblemSetting"/>
  <p:tag name="RAINPROBLEMTYPE" val="MultipleChoice"/>
</p:tagLst>
</file>

<file path=ppt/tags/tag17.xml><?xml version="1.0" encoding="utf-8"?>
<p:tagLst xmlns:p="http://schemas.openxmlformats.org/presentationml/2006/main">
  <p:tag name="RAINPROBLEM" val="MultipleChoice"/>
  <p:tag name="PROBLEMSCORE" val="1.0"/>
</p:tagLst>
</file>

<file path=ppt/tags/tag18.xml><?xml version="1.0" encoding="utf-8"?>
<p:tagLst xmlns:p="http://schemas.openxmlformats.org/presentationml/2006/main">
  <p:tag name="RAINPROBLEM" val="ProblemBody"/>
</p:tagLst>
</file>

<file path=ppt/tags/tag19.xml><?xml version="1.0" encoding="utf-8"?>
<p:tagLst xmlns:p="http://schemas.openxmlformats.org/presentationml/2006/main">
  <p:tag name="RAINPROBLEM" val="ProblemItem"/>
</p:tagLst>
</file>

<file path=ppt/tags/tag2.xml><?xml version="1.0" encoding="utf-8"?>
<p:tagLst xmlns:p="http://schemas.openxmlformats.org/presentationml/2006/main">
  <p:tag name="RAINPROBLEM" val="ProblemBody"/>
</p:tagLst>
</file>

<file path=ppt/tags/tag20.xml><?xml version="1.0" encoding="utf-8"?>
<p:tagLst xmlns:p="http://schemas.openxmlformats.org/presentationml/2006/main">
  <p:tag name="RAINPROBLEM" val="ProblemBullet"/>
  <p:tag name="RAINPROBLEMTYPE" val="MultipleChoice"/>
  <p:tag name="RAINBULLET" val="Wrong"/>
</p:tagLst>
</file>

<file path=ppt/tags/tag21.xml><?xml version="1.0" encoding="utf-8"?>
<p:tagLst xmlns:p="http://schemas.openxmlformats.org/presentationml/2006/main">
  <p:tag name="RAINPROBLEM" val="ProblemItem"/>
</p:tagLst>
</file>

<file path=ppt/tags/tag22.xml><?xml version="1.0" encoding="utf-8"?>
<p:tagLst xmlns:p="http://schemas.openxmlformats.org/presentationml/2006/main">
  <p:tag name="RAINPROBLEM" val="ProblemBullet"/>
  <p:tag name="RAINPROBLEMTYPE" val="MultipleChoice"/>
  <p:tag name="RAINBULLET" val="Wrong"/>
</p:tagLst>
</file>

<file path=ppt/tags/tag23.xml><?xml version="1.0" encoding="utf-8"?>
<p:tagLst xmlns:p="http://schemas.openxmlformats.org/presentationml/2006/main">
  <p:tag name="RAINPROBLEM" val="ProblemItem"/>
</p:tagLst>
</file>

<file path=ppt/tags/tag24.xml><?xml version="1.0" encoding="utf-8"?>
<p:tagLst xmlns:p="http://schemas.openxmlformats.org/presentationml/2006/main">
  <p:tag name="RAINPROBLEM" val="ProblemBullet"/>
  <p:tag name="RAINPROBLEMTYPE" val="MultipleChoice"/>
  <p:tag name="RAINBULLET" val="Wrong"/>
</p:tagLst>
</file>

<file path=ppt/tags/tag25.xml><?xml version="1.0" encoding="utf-8"?>
<p:tagLst xmlns:p="http://schemas.openxmlformats.org/presentationml/2006/main">
  <p:tag name="RAINPROBLEM" val="ProblemItem"/>
</p:tagLst>
</file>

<file path=ppt/tags/tag26.xml><?xml version="1.0" encoding="utf-8"?>
<p:tagLst xmlns:p="http://schemas.openxmlformats.org/presentationml/2006/main">
  <p:tag name="RAINPROBLEM" val="ProblemBullet"/>
  <p:tag name="RAINPROBLEMTYPE" val="MultipleChoice"/>
  <p:tag name="RAINBULLET" val="Correct"/>
</p:tagLst>
</file>

<file path=ppt/tags/tag27.xml><?xml version="1.0" encoding="utf-8"?>
<p:tagLst xmlns:p="http://schemas.openxmlformats.org/presentationml/2006/main">
  <p:tag name="RAINPROBLEM" val="ProblemSubmit"/>
  <p:tag name="RAINPROBLEMTYPE" val="MultipleChoice"/>
</p:tagLst>
</file>

<file path=ppt/tags/tag28.xml><?xml version="1.0" encoding="utf-8"?>
<p:tagLst xmlns:p="http://schemas.openxmlformats.org/presentationml/2006/main">
  <p:tag name="RAINPROBLEMTYPE" val="ProblemTypeMarker"/>
</p:tagLst>
</file>

<file path=ppt/tags/tag29.xml><?xml version="1.0" encoding="utf-8"?>
<p:tagLst xmlns:p="http://schemas.openxmlformats.org/presentationml/2006/main">
  <p:tag name="RAINPROBLEMTYPE" val="ProblemTypeMarker"/>
</p:tagLst>
</file>

<file path=ppt/tags/tag3.xml><?xml version="1.0" encoding="utf-8"?>
<p:tagLst xmlns:p="http://schemas.openxmlformats.org/presentationml/2006/main">
  <p:tag name="RAINPROBLEM" val="ProblemItem"/>
</p:tagLst>
</file>

<file path=ppt/tags/tag30.xml><?xml version="1.0" encoding="utf-8"?>
<p:tagLst xmlns:p="http://schemas.openxmlformats.org/presentationml/2006/main">
  <p:tag name="RAINPROBLEMTYPE" val="ProblemTypeMarker"/>
</p:tagLst>
</file>

<file path=ppt/tags/tag31.xml><?xml version="1.0" encoding="utf-8"?>
<p:tagLst xmlns:p="http://schemas.openxmlformats.org/presentationml/2006/main">
  <p:tag name="RAINPROBLEMTYPE" val="ProblemTypeMarker"/>
</p:tagLst>
</file>

<file path=ppt/tags/tag32.xml><?xml version="1.0" encoding="utf-8"?>
<p:tagLst xmlns:p="http://schemas.openxmlformats.org/presentationml/2006/main">
  <p:tag name="RAINPROBLEMTYPE" val="ProblemTypeMarker"/>
</p:tagLst>
</file>

<file path=ppt/tags/tag33.xml><?xml version="1.0" encoding="utf-8"?>
<p:tagLst xmlns:p="http://schemas.openxmlformats.org/presentationml/2006/main">
  <p:tag name="RAINPROBLEM" val="ProblemSetting"/>
  <p:tag name="RAINPROBLEMTYPE" val="MultipleChoice"/>
</p:tagLst>
</file>

<file path=ppt/tags/tag34.xml><?xml version="1.0" encoding="utf-8"?>
<p:tagLst xmlns:p="http://schemas.openxmlformats.org/presentationml/2006/main">
  <p:tag name="RAINPROBLEM" val="MultipleChoice"/>
  <p:tag name="PROBLEMSCORE" val="1.0"/>
</p:tagLst>
</file>

<file path=ppt/tags/tag35.xml><?xml version="1.0" encoding="utf-8"?>
<p:tagLst xmlns:p="http://schemas.openxmlformats.org/presentationml/2006/main">
  <p:tag name="RAINPROBLEM" val="ProblemBody"/>
</p:tagLst>
</file>

<file path=ppt/tags/tag36.xml><?xml version="1.0" encoding="utf-8"?>
<p:tagLst xmlns:p="http://schemas.openxmlformats.org/presentationml/2006/main">
  <p:tag name="PRODUCTVERSIONTIP3" val="PRODUCTVERSIONTIP3"/>
</p:tagLst>
</file>

<file path=ppt/tags/tag37.xml><?xml version="1.0" encoding="utf-8"?>
<p:tagLst xmlns:p="http://schemas.openxmlformats.org/presentationml/2006/main">
  <p:tag name="RAINPROBLEM" val="ProblemSubmit"/>
  <p:tag name="RAINPROBLEMTYPE" val="FillBlank"/>
</p:tagLst>
</file>

<file path=ppt/tags/tag38.xml><?xml version="1.0" encoding="utf-8"?>
<p:tagLst xmlns:p="http://schemas.openxmlformats.org/presentationml/2006/main">
  <p:tag name="RAINPROBLEMTYPE" val="ProblemTypeMarker"/>
</p:tagLst>
</file>

<file path=ppt/tags/tag39.xml><?xml version="1.0" encoding="utf-8"?>
<p:tagLst xmlns:p="http://schemas.openxmlformats.org/presentationml/2006/main">
  <p:tag name="RAINPROBLEMTYPE" val="ProblemTypeMarker"/>
</p:tagLst>
</file>

<file path=ppt/tags/tag4.xml><?xml version="1.0" encoding="utf-8"?>
<p:tagLst xmlns:p="http://schemas.openxmlformats.org/presentationml/2006/main">
  <p:tag name="RAINPROBLEM" val="ProblemBullet"/>
  <p:tag name="RAINPROBLEMTYPE" val="MultipleChoice"/>
  <p:tag name="RAINBULLET" val="Wrong"/>
</p:tagLst>
</file>

<file path=ppt/tags/tag40.xml><?xml version="1.0" encoding="utf-8"?>
<p:tagLst xmlns:p="http://schemas.openxmlformats.org/presentationml/2006/main">
  <p:tag name="RAINPROBLEMTYPE" val="ProblemTypeMarker"/>
</p:tagLst>
</file>

<file path=ppt/tags/tag41.xml><?xml version="1.0" encoding="utf-8"?>
<p:tagLst xmlns:p="http://schemas.openxmlformats.org/presentationml/2006/main">
  <p:tag name="RAINPROBLEMTYPE" val="ProblemTypeMarker"/>
</p:tagLst>
</file>

<file path=ppt/tags/tag42.xml><?xml version="1.0" encoding="utf-8"?>
<p:tagLst xmlns:p="http://schemas.openxmlformats.org/presentationml/2006/main">
  <p:tag name="RAINPROBLEMTYPE" val="ProblemTypeMarker"/>
</p:tagLst>
</file>

<file path=ppt/tags/tag43.xml><?xml version="1.0" encoding="utf-8"?>
<p:tagLst xmlns:p="http://schemas.openxmlformats.org/presentationml/2006/main">
  <p:tag name="RAINPROBLEM" val="ProblemSetting"/>
  <p:tag name="RAINPROBLEMTYPE" val="FillBlank"/>
</p:tagLst>
</file>

<file path=ppt/tags/tag44.xml><?xml version="1.0" encoding="utf-8"?>
<p:tagLst xmlns:p="http://schemas.openxmlformats.org/presentationml/2006/main">
  <p:tag name="RAINPROBLEM" val="FillBlank"/>
  <p:tag name="PROBLEMSCORE" val="2.0"/>
  <p:tag name="PROBLEMBLANK" val="[{&quot;num&quot;:1,&quot;caseSensitive&quot;:false,&quot;fuzzyMatch&quot;:true,&quot;Score&quot;:1.0,&quot;answers&quot;:[&quot;一阶归纳逻辑推理&quot;,&quot;FOIL逻辑推理&quot;]},{&quot;num&quot;:2,&quot;caseSensitive&quot;:false,&quot;fuzzyMatch&quot;:true,&quot;Score&quot;:1.0,&quot;answers&quot;:[&quot;路径排序推理&quot;,&quot;PRA&quot;]}]"/>
  <p:tag name="PROBLEMBLANKKEYWORD" val="填空"/>
  <p:tag name="PROBLEMBLANKORDER" val="true"/>
</p:tagLst>
</file>

<file path=ppt/tags/tag45.xml><?xml version="1.0" encoding="utf-8"?>
<p:tagLst xmlns:p="http://schemas.openxmlformats.org/presentationml/2006/main">
  <p:tag name="RAINPROBLEM" val="ProblemBody"/>
</p:tagLst>
</file>

<file path=ppt/tags/tag46.xml><?xml version="1.0" encoding="utf-8"?>
<p:tagLst xmlns:p="http://schemas.openxmlformats.org/presentationml/2006/main">
  <p:tag name="PRODUCTVERSIONTIP3" val="PRODUCTVERSIONTIP3"/>
</p:tagLst>
</file>

<file path=ppt/tags/tag47.xml><?xml version="1.0" encoding="utf-8"?>
<p:tagLst xmlns:p="http://schemas.openxmlformats.org/presentationml/2006/main">
  <p:tag name="RAINPROBLEM" val="ProblemSubmit"/>
  <p:tag name="RAINPROBLEMTYPE" val="FillBlank"/>
</p:tagLst>
</file>

<file path=ppt/tags/tag48.xml><?xml version="1.0" encoding="utf-8"?>
<p:tagLst xmlns:p="http://schemas.openxmlformats.org/presentationml/2006/main">
  <p:tag name="RAINPROBLEMTYPE" val="ProblemTypeMarker"/>
</p:tagLst>
</file>

<file path=ppt/tags/tag49.xml><?xml version="1.0" encoding="utf-8"?>
<p:tagLst xmlns:p="http://schemas.openxmlformats.org/presentationml/2006/main">
  <p:tag name="RAINPROBLEMTYPE" val="ProblemTypeMarker"/>
</p:tagLst>
</file>

<file path=ppt/tags/tag5.xml><?xml version="1.0" encoding="utf-8"?>
<p:tagLst xmlns:p="http://schemas.openxmlformats.org/presentationml/2006/main">
  <p:tag name="RAINPROBLEM" val="ProblemItem"/>
</p:tagLst>
</file>

<file path=ppt/tags/tag50.xml><?xml version="1.0" encoding="utf-8"?>
<p:tagLst xmlns:p="http://schemas.openxmlformats.org/presentationml/2006/main">
  <p:tag name="RAINPROBLEMTYPE" val="ProblemTypeMarker"/>
</p:tagLst>
</file>

<file path=ppt/tags/tag51.xml><?xml version="1.0" encoding="utf-8"?>
<p:tagLst xmlns:p="http://schemas.openxmlformats.org/presentationml/2006/main">
  <p:tag name="RAINPROBLEMTYPE" val="ProblemTypeMarker"/>
</p:tagLst>
</file>

<file path=ppt/tags/tag52.xml><?xml version="1.0" encoding="utf-8"?>
<p:tagLst xmlns:p="http://schemas.openxmlformats.org/presentationml/2006/main">
  <p:tag name="RAINPROBLEMTYPE" val="ProblemTypeMarker"/>
</p:tagLst>
</file>

<file path=ppt/tags/tag53.xml><?xml version="1.0" encoding="utf-8"?>
<p:tagLst xmlns:p="http://schemas.openxmlformats.org/presentationml/2006/main">
  <p:tag name="RAINPROBLEM" val="ProblemSetting"/>
  <p:tag name="RAINPROBLEMTYPE" val="FillBlank"/>
</p:tagLst>
</file>

<file path=ppt/tags/tag54.xml><?xml version="1.0" encoding="utf-8"?>
<p:tagLst xmlns:p="http://schemas.openxmlformats.org/presentationml/2006/main">
  <p:tag name="RAINPROBLEM" val="FillBlank"/>
  <p:tag name="PROBLEMSCORE" val="1.0"/>
  <p:tag name="PROBLEMBLANK" val="[{&quot;num&quot;:1,&quot;caseSensitive&quot;:false,&quot;fuzzyMatch&quot;:true,&quot;Score&quot;:1.0,&quot;answers&quot;:[&quot;辛普森悖论&quot;]}]"/>
  <p:tag name="PROBLEMBLANKKEYWORD" val="填空"/>
</p:tagLst>
</file>

<file path=ppt/tags/tag55.xml><?xml version="1.0" encoding="utf-8"?>
<p:tagLst xmlns:p="http://schemas.openxmlformats.org/presentationml/2006/main">
  <p:tag name="RAINPROBLEM" val="ProblemBody"/>
</p:tagLst>
</file>

<file path=ppt/tags/tag56.xml><?xml version="1.0" encoding="utf-8"?>
<p:tagLst xmlns:p="http://schemas.openxmlformats.org/presentationml/2006/main">
  <p:tag name="PRODUCTVERSIONTIP3" val="PRODUCTVERSIONTIP3"/>
</p:tagLst>
</file>

<file path=ppt/tags/tag57.xml><?xml version="1.0" encoding="utf-8"?>
<p:tagLst xmlns:p="http://schemas.openxmlformats.org/presentationml/2006/main">
  <p:tag name="RAINPROBLEM" val="ProblemSubmit"/>
  <p:tag name="RAINPROBLEMTYPE" val="FillBlank"/>
</p:tagLst>
</file>

<file path=ppt/tags/tag58.xml><?xml version="1.0" encoding="utf-8"?>
<p:tagLst xmlns:p="http://schemas.openxmlformats.org/presentationml/2006/main">
  <p:tag name="RAINPROBLEMTYPE" val="ProblemTypeMarker"/>
</p:tagLst>
</file>

<file path=ppt/tags/tag59.xml><?xml version="1.0" encoding="utf-8"?>
<p:tagLst xmlns:p="http://schemas.openxmlformats.org/presentationml/2006/main">
  <p:tag name="RAINPROBLEMTYPE" val="ProblemTypeMarker"/>
</p:tagLst>
</file>

<file path=ppt/tags/tag6.xml><?xml version="1.0" encoding="utf-8"?>
<p:tagLst xmlns:p="http://schemas.openxmlformats.org/presentationml/2006/main">
  <p:tag name="RAINPROBLEM" val="ProblemBullet"/>
  <p:tag name="RAINPROBLEMTYPE" val="MultipleChoice"/>
  <p:tag name="RAINBULLET" val="Wrong"/>
</p:tagLst>
</file>

<file path=ppt/tags/tag60.xml><?xml version="1.0" encoding="utf-8"?>
<p:tagLst xmlns:p="http://schemas.openxmlformats.org/presentationml/2006/main">
  <p:tag name="RAINPROBLEMTYPE" val="ProblemTypeMarker"/>
</p:tagLst>
</file>

<file path=ppt/tags/tag61.xml><?xml version="1.0" encoding="utf-8"?>
<p:tagLst xmlns:p="http://schemas.openxmlformats.org/presentationml/2006/main">
  <p:tag name="RAINPROBLEMTYPE" val="ProblemTypeMarker"/>
</p:tagLst>
</file>

<file path=ppt/tags/tag62.xml><?xml version="1.0" encoding="utf-8"?>
<p:tagLst xmlns:p="http://schemas.openxmlformats.org/presentationml/2006/main">
  <p:tag name="RAINPROBLEMTYPE" val="ProblemTypeMarker"/>
</p:tagLst>
</file>

<file path=ppt/tags/tag63.xml><?xml version="1.0" encoding="utf-8"?>
<p:tagLst xmlns:p="http://schemas.openxmlformats.org/presentationml/2006/main">
  <p:tag name="RAINPROBLEM" val="ProblemSetting"/>
  <p:tag name="RAINPROBLEMTYPE" val="FillBlank"/>
</p:tagLst>
</file>

<file path=ppt/tags/tag64.xml><?xml version="1.0" encoding="utf-8"?>
<p:tagLst xmlns:p="http://schemas.openxmlformats.org/presentationml/2006/main">
  <p:tag name="RAINPROBLEM" val="FillBlank"/>
  <p:tag name="PROBLEMSCORE" val="3.0"/>
  <p:tag name="PROBLEMBLANK" val="[{&quot;num&quot;:1,&quot;caseSensitive&quot;:false,&quot;fuzzyMatch&quot;:true,&quot;Score&quot;:1.0,&quot;answers&quot;:[&quot;链结构&quot;,&quot;链&quot;,&quot;chain&quot;]},{&quot;num&quot;:2,&quot;caseSensitive&quot;:false,&quot;fuzzyMatch&quot;:true,&quot;Score&quot;:1.0,&quot;answers&quot;:[&quot;分连结构&quot;,&quot;分连&quot;,&quot;fork&quot;]},{&quot;num&quot;:3,&quot;caseSensitive&quot;:false,&quot;fuzzyMatch&quot;:true,&quot;Score&quot;:1.0,&quot;answers&quot;:[&quot;汇连结构&quot;,&quot;汇连&quot;,&quot;collider&quot;]}]"/>
  <p:tag name="PROBLEMBLANKKEYWORD" val="填空"/>
  <p:tag name="PROBLEMBLANKORDER" val="true"/>
</p:tagLst>
</file>

<file path=ppt/tags/tag65.xml><?xml version="1.0" encoding="utf-8"?>
<p:tagLst xmlns:p="http://schemas.openxmlformats.org/presentationml/2006/main">
  <p:tag name="RAINPROBLEM" val="ProblemBody"/>
</p:tagLst>
</file>

<file path=ppt/tags/tag66.xml><?xml version="1.0" encoding="utf-8"?>
<p:tagLst xmlns:p="http://schemas.openxmlformats.org/presentationml/2006/main">
  <p:tag name="PRODUCTVERSIONTIP3" val="PRODUCTVERSIONTIP3"/>
</p:tagLst>
</file>

<file path=ppt/tags/tag67.xml><?xml version="1.0" encoding="utf-8"?>
<p:tagLst xmlns:p="http://schemas.openxmlformats.org/presentationml/2006/main">
  <p:tag name="RAINPROBLEM" val="ProblemSubmit"/>
  <p:tag name="RAINPROBLEMTYPE" val="FillBlank"/>
</p:tagLst>
</file>

<file path=ppt/tags/tag68.xml><?xml version="1.0" encoding="utf-8"?>
<p:tagLst xmlns:p="http://schemas.openxmlformats.org/presentationml/2006/main">
  <p:tag name="RAINPROBLEMTYPE" val="ProblemTypeMarker"/>
</p:tagLst>
</file>

<file path=ppt/tags/tag69.xml><?xml version="1.0" encoding="utf-8"?>
<p:tagLst xmlns:p="http://schemas.openxmlformats.org/presentationml/2006/main">
  <p:tag name="RAINPROBLEMTYPE" val="ProblemTypeMarker"/>
</p:tagLst>
</file>

<file path=ppt/tags/tag7.xml><?xml version="1.0" encoding="utf-8"?>
<p:tagLst xmlns:p="http://schemas.openxmlformats.org/presentationml/2006/main">
  <p:tag name="RAINPROBLEM" val="ProblemItem"/>
</p:tagLst>
</file>

<file path=ppt/tags/tag70.xml><?xml version="1.0" encoding="utf-8"?>
<p:tagLst xmlns:p="http://schemas.openxmlformats.org/presentationml/2006/main">
  <p:tag name="RAINPROBLEMTYPE" val="ProblemTypeMarker"/>
</p:tagLst>
</file>

<file path=ppt/tags/tag71.xml><?xml version="1.0" encoding="utf-8"?>
<p:tagLst xmlns:p="http://schemas.openxmlformats.org/presentationml/2006/main">
  <p:tag name="RAINPROBLEMTYPE" val="ProblemTypeMarker"/>
</p:tagLst>
</file>

<file path=ppt/tags/tag72.xml><?xml version="1.0" encoding="utf-8"?>
<p:tagLst xmlns:p="http://schemas.openxmlformats.org/presentationml/2006/main">
  <p:tag name="RAINPROBLEMTYPE" val="ProblemTypeMarker"/>
</p:tagLst>
</file>

<file path=ppt/tags/tag73.xml><?xml version="1.0" encoding="utf-8"?>
<p:tagLst xmlns:p="http://schemas.openxmlformats.org/presentationml/2006/main">
  <p:tag name="RAINPROBLEM" val="ProblemSetting"/>
  <p:tag name="RAINPROBLEMTYPE" val="FillBlank"/>
</p:tagLst>
</file>

<file path=ppt/tags/tag74.xml><?xml version="1.0" encoding="utf-8"?>
<p:tagLst xmlns:p="http://schemas.openxmlformats.org/presentationml/2006/main">
  <p:tag name="RAINPROBLEM" val="FillBlank"/>
  <p:tag name="PROBLEMSCORE" val="3.0"/>
  <p:tag name="PROBLEMBLANK" val="[{&quot;num&quot;:1,&quot;caseSensitive&quot;:false,&quot;fuzzyMatch&quot;:true,&quot;Score&quot;:1.0,&quot;answers&quot;:[&quot;关联&quot;]},{&quot;num&quot;:2,&quot;caseSensitive&quot;:false,&quot;fuzzyMatch&quot;:true,&quot;Score&quot;:1.0,&quot;answers&quot;:[&quot;干预&quot;,&quot;介入&quot;]},{&quot;num&quot;:3,&quot;caseSensitive&quot;:false,&quot;fuzzyMatch&quot;:true,&quot;Score&quot;:1.0,&quot;answers&quot;:[&quot;反事实&quot;]}]"/>
  <p:tag name="PROBLEMBLANKKEYWORD" val="填空"/>
  <p:tag name="PROBLEMBLANKORDER" val="true"/>
</p:tagLst>
</file>

<file path=ppt/tags/tag75.xml><?xml version="1.0" encoding="utf-8"?>
<p:tagLst xmlns:p="http://schemas.openxmlformats.org/presentationml/2006/main">
  <p:tag name="RAINPROBLEM" val="ProblemBody"/>
</p:tagLst>
</file>

<file path=ppt/tags/tag76.xml><?xml version="1.0" encoding="utf-8"?>
<p:tagLst xmlns:p="http://schemas.openxmlformats.org/presentationml/2006/main">
  <p:tag name="PRODUCTVERSIONTIP" val="PRODUCTVERSIONTIP"/>
</p:tagLst>
</file>

<file path=ppt/tags/tag77.xml><?xml version="1.0" encoding="utf-8"?>
<p:tagLst xmlns:p="http://schemas.openxmlformats.org/presentationml/2006/main">
  <p:tag name="RAINPROBLEM" val="ProblemSubmit"/>
  <p:tag name="RAINPROBLEMTYPE" val="ShortAnswer"/>
</p:tagLst>
</file>

<file path=ppt/tags/tag78.xml><?xml version="1.0" encoding="utf-8"?>
<p:tagLst xmlns:p="http://schemas.openxmlformats.org/presentationml/2006/main">
  <p:tag name="RAINPROBLEMTYPE" val="ProblemTypeMarker"/>
</p:tagLst>
</file>

<file path=ppt/tags/tag79.xml><?xml version="1.0" encoding="utf-8"?>
<p:tagLst xmlns:p="http://schemas.openxmlformats.org/presentationml/2006/main">
  <p:tag name="RAINPROBLEMTYPE" val="ProblemTypeMarker"/>
</p:tagLst>
</file>

<file path=ppt/tags/tag8.xml><?xml version="1.0" encoding="utf-8"?>
<p:tagLst xmlns:p="http://schemas.openxmlformats.org/presentationml/2006/main">
  <p:tag name="RAINPROBLEM" val="ProblemBullet"/>
  <p:tag name="RAINPROBLEMTYPE" val="MultipleChoice"/>
  <p:tag name="RAINBULLET" val="Wrong"/>
</p:tagLst>
</file>

<file path=ppt/tags/tag80.xml><?xml version="1.0" encoding="utf-8"?>
<p:tagLst xmlns:p="http://schemas.openxmlformats.org/presentationml/2006/main">
  <p:tag name="RAINPROBLEMTYPE" val="ProblemTypeMarker"/>
</p:tagLst>
</file>

<file path=ppt/tags/tag81.xml><?xml version="1.0" encoding="utf-8"?>
<p:tagLst xmlns:p="http://schemas.openxmlformats.org/presentationml/2006/main">
  <p:tag name="RAINPROBLEMTYPE" val="ProblemTypeMarker"/>
</p:tagLst>
</file>

<file path=ppt/tags/tag82.xml><?xml version="1.0" encoding="utf-8"?>
<p:tagLst xmlns:p="http://schemas.openxmlformats.org/presentationml/2006/main">
  <p:tag name="RAINPROBLEMTYPE" val="ProblemTypeMarker"/>
</p:tagLst>
</file>

<file path=ppt/tags/tag83.xml><?xml version="1.0" encoding="utf-8"?>
<p:tagLst xmlns:p="http://schemas.openxmlformats.org/presentationml/2006/main">
  <p:tag name="RAINPROBLEM" val="ProblemSetting"/>
  <p:tag name="RAINPROBLEMTYPE" val="ShortAnswer"/>
</p:tagLst>
</file>

<file path=ppt/tags/tag84.xml><?xml version="1.0" encoding="utf-8"?>
<p:tagLst xmlns:p="http://schemas.openxmlformats.org/presentationml/2006/main">
  <p:tag name="RAINPROBLEM" val="ShortAnswer"/>
  <p:tag name="PROBLEMSCORE" val="10.0"/>
  <p:tag name="PROBLEMVOICEALLOWED" val="False"/>
</p:tagLst>
</file>

<file path=ppt/tags/tag85.xml><?xml version="1.0" encoding="utf-8"?>
<p:tagLst xmlns:p="http://schemas.openxmlformats.org/presentationml/2006/main">
  <p:tag name="KSO_WM_UNIT_TABLE_BEAUTIFY" val="smartTable{e144dac6-931f-4cab-a22f-14f1c1bb572e}"/>
</p:tagLst>
</file>

<file path=ppt/tags/tag86.xml><?xml version="1.0" encoding="utf-8"?>
<p:tagLst xmlns:p="http://schemas.openxmlformats.org/presentationml/2006/main">
  <p:tag name="KSO_WM_UNIT_TABLE_BEAUTIFY" val="smartTable{e144dac6-931f-4cab-a22f-14f1c1bb572e}"/>
</p:tagLst>
</file>

<file path=ppt/tags/tag87.xml><?xml version="1.0" encoding="utf-8"?>
<p:tagLst xmlns:p="http://schemas.openxmlformats.org/presentationml/2006/main">
  <p:tag name="COMMONDATA" val="eyJoZGlkIjoiYTc2ZGZiNzZiNDVlOGViOWVmM2JhOTY0NGJkNjUyYzgifQ=="/>
</p:tagLst>
</file>

<file path=ppt/tags/tag9.xml><?xml version="1.0" encoding="utf-8"?>
<p:tagLst xmlns:p="http://schemas.openxmlformats.org/presentationml/2006/main">
  <p:tag name="RAINPROBLEM" val="ProblemItem"/>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12691</Words>
  <Application>WPS 演示</Application>
  <PresentationFormat>宽屏</PresentationFormat>
  <Paragraphs>1570</Paragraphs>
  <Slides>72</Slides>
  <Notes>2</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72</vt:i4>
      </vt:variant>
    </vt:vector>
  </HeadingPairs>
  <TitlesOfParts>
    <vt:vector size="92" baseType="lpstr">
      <vt:lpstr>Arial</vt:lpstr>
      <vt:lpstr>宋体</vt:lpstr>
      <vt:lpstr>Wingdings</vt:lpstr>
      <vt:lpstr>Calibri</vt:lpstr>
      <vt:lpstr>黑体</vt:lpstr>
      <vt:lpstr>华文楷体</vt:lpstr>
      <vt:lpstr>华文新魏</vt:lpstr>
      <vt:lpstr>Times New Roman</vt:lpstr>
      <vt:lpstr>Cambria Math</vt:lpstr>
      <vt:lpstr>Cambria Math</vt:lpstr>
      <vt:lpstr>MS Mincho</vt:lpstr>
      <vt:lpstr>微软雅黑</vt:lpstr>
      <vt:lpstr>Arial Unicode MS</vt:lpstr>
      <vt:lpstr>等线</vt:lpstr>
      <vt:lpstr>等线 Light</vt:lpstr>
      <vt:lpstr>Times New Roman</vt:lpstr>
      <vt:lpstr>Verdana</vt:lpstr>
      <vt:lpstr>Segoe Print</vt:lpstr>
      <vt:lpstr>BatangChe</vt:lpstr>
      <vt:lpstr>Office Theme</vt:lpstr>
      <vt:lpstr>搜索求解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勘误</vt:lpstr>
      <vt:lpstr>勘误</vt:lpstr>
      <vt:lpstr>勘误</vt:lpstr>
      <vt:lpstr>提纲</vt:lpstr>
      <vt:lpstr>提纲</vt:lpstr>
      <vt:lpstr>搜索算法的形式化描述</vt:lpstr>
      <vt:lpstr>搜索算法的形式化描述</vt:lpstr>
      <vt:lpstr>搜索树：用一棵树来记录算法探索过的路径</vt:lpstr>
      <vt:lpstr>搜索树：用一棵树来记录算法探索过的路径</vt:lpstr>
      <vt:lpstr>搜索树：用一棵树来记录算法探索过的路径</vt:lpstr>
      <vt:lpstr>搜索算法的评价指标</vt:lpstr>
      <vt:lpstr>搜索算法框架：树搜索</vt:lpstr>
      <vt:lpstr>剪枝搜索 - 并不是其所有的后继节点都值得被探索</vt:lpstr>
      <vt:lpstr>图搜索–不允许环路的存在</vt:lpstr>
      <vt:lpstr>提纲</vt:lpstr>
      <vt:lpstr>搜索算法：启发式搜索(有信息搜索)</vt:lpstr>
      <vt:lpstr>搜索算法：启发式搜索(有信息搜索)</vt:lpstr>
      <vt:lpstr>搜索算法：贪婪最佳优先搜索</vt:lpstr>
      <vt:lpstr>搜索算法：贪婪最佳优先搜索</vt:lpstr>
      <vt:lpstr>搜索算法：A*算法</vt:lpstr>
      <vt:lpstr>搜索算法：A*算法</vt:lpstr>
      <vt:lpstr>搜索算法：A*算法</vt:lpstr>
      <vt:lpstr>搜索算法：A*算法性能分析</vt:lpstr>
      <vt:lpstr>搜索算法：A*算法性能分析</vt:lpstr>
      <vt:lpstr>搜索算法：A*算法性能分析</vt:lpstr>
      <vt:lpstr>搜索算法：A*算法的完备性</vt:lpstr>
      <vt:lpstr>搜索算法：树搜索A*算法的最优性</vt:lpstr>
      <vt:lpstr>搜索算法：图搜索A*算法性能分析</vt:lpstr>
      <vt:lpstr>搜索算法：A*算法性能分析</vt:lpstr>
      <vt:lpstr>搜索算法：A*算法性能分析</vt:lpstr>
      <vt:lpstr>搜索算法：A*算法性能分析</vt:lpstr>
      <vt:lpstr>搜索算法：A*算法性能分析</vt:lpstr>
      <vt:lpstr>搜索算法：A*算法性能分析</vt:lpstr>
      <vt:lpstr>提纲</vt:lpstr>
      <vt:lpstr>对抗搜索</vt:lpstr>
      <vt:lpstr>对抗搜索：主要内容</vt:lpstr>
      <vt:lpstr>对抗搜索</vt:lpstr>
      <vt:lpstr>对抗搜索</vt:lpstr>
      <vt:lpstr>对抗搜索</vt:lpstr>
      <vt:lpstr>对抗搜索：minimax算法</vt:lpstr>
      <vt:lpstr>对抗搜索：minimax算法</vt:lpstr>
      <vt:lpstr>对抗搜索：minimax算法</vt:lpstr>
      <vt:lpstr>对抗搜索：minimax算法</vt:lpstr>
      <vt:lpstr>对抗搜索：minimax算法</vt:lpstr>
      <vt:lpstr>对抗搜索：minimax算法</vt:lpstr>
      <vt:lpstr>对抗搜索：Alpha-Beta 剪枝搜索</vt:lpstr>
      <vt:lpstr>对抗搜索：Alpha-Beta 剪枝搜索</vt:lpstr>
      <vt:lpstr>对抗搜索：Alpha-Beta 剪枝搜索</vt:lpstr>
      <vt:lpstr>对抗搜索：Alpha-Beta 剪枝搜索</vt:lpstr>
      <vt:lpstr>对抗搜索：Alpha-Beta 剪枝搜索</vt:lpstr>
      <vt:lpstr>对抗搜索：如何利用Alpha-Beta 剪枝</vt:lpstr>
      <vt:lpstr>对抗搜索：如何利用Alpha-Beta 剪枝</vt:lpstr>
      <vt:lpstr>对抗搜索：如何利用Alpha-Beta 剪枝</vt:lpstr>
      <vt:lpstr>对抗搜索：Alpha-Beta 剪枝搜索示意</vt:lpstr>
      <vt:lpstr>对抗搜索：Alpha-Beta 剪枝搜索示意</vt:lpstr>
      <vt:lpstr>对抗搜索：Alpha-Beta 剪枝搜索的算法描述</vt:lpstr>
      <vt:lpstr>对抗搜索：Alpha-Beta 剪枝搜索的性质</vt:lpstr>
      <vt:lpstr>对抗搜索：Alpha-Beta 剪枝算法性能分析</vt:lpstr>
      <vt:lpstr>对抗搜索：Alpha-Beta 剪枝算法性能分析</vt:lpstr>
      <vt:lpstr>对抗搜索：Alpha-Beta 剪枝算法性能分析</vt:lpstr>
      <vt:lpstr>对抗搜索：Alpha-Beta 剪枝算法性能分析</vt:lpstr>
      <vt:lpstr>对抗搜索：Alpha-Beta 剪枝算法性能分析</vt:lpstr>
      <vt:lpstr>对抗搜索：Alpha-Beta 剪枝算法性能分析</vt:lpstr>
      <vt:lpstr>对抗搜索：Alpha-Beta 剪枝算法性能分析</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BING: Binarized Normed Gradients for Objectness Estimation at 300fps</dc:title>
  <dc:creator>MingMing Cheng</dc:creator>
  <cp:lastModifiedBy>拿拿龙</cp:lastModifiedBy>
  <cp:revision>840</cp:revision>
  <dcterms:created xsi:type="dcterms:W3CDTF">2019-08-31T02:02:00Z</dcterms:created>
  <dcterms:modified xsi:type="dcterms:W3CDTF">2022-06-07T03:56:51Z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EADER_334E55B0-647D-440b-865C-3EC943EB4CBC">
    <vt:lpwstr>XGRvY3VtZW50Y2xhc3N7YXJ0aWNsZX0KXHVzZXBhY2thZ2VbdXNlbmFtZXNde2NvbG9yfQpcdXNlcGFja2FnZXthbXNtYXRoLGFtc3N5bWJ9Clx1c2VwYWNrYWdlW3V0Zjhde2lucHV0ZW5jfQpccGFnZXN0eWxle2VtcHR5fQpcYmVnaW57ZG9jdW1lbnR9Cg==</vt:lpwstr>
  </property>
  <property fmtid="{D5CDD505-2E9C-101B-9397-08002B2CF9AE}" pid="3" name="FOOTER_334E55B0-647D-440b-865C-3EC943EB4CBC">
    <vt:lpwstr>XGVuZHtkb2N1bWVudH0K</vt:lpwstr>
  </property>
  <property fmtid="{D5CDD505-2E9C-101B-9397-08002B2CF9AE}" pid="4" name="KSOProductBuildVer">
    <vt:lpwstr>2052-11.1.0.11744</vt:lpwstr>
  </property>
  <property fmtid="{D5CDD505-2E9C-101B-9397-08002B2CF9AE}" pid="5" name="ICV">
    <vt:lpwstr>3E6054AF8D094A9B86EF100248DE69A5</vt:lpwstr>
  </property>
</Properties>
</file>